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8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9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10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6" r:id="rId1"/>
    <p:sldMasterId id="2147483748" r:id="rId2"/>
    <p:sldMasterId id="2147483760" r:id="rId3"/>
    <p:sldMasterId id="2147483768" r:id="rId4"/>
    <p:sldMasterId id="2147483788" r:id="rId5"/>
    <p:sldMasterId id="2147483807" r:id="rId6"/>
    <p:sldMasterId id="2147483819" r:id="rId7"/>
    <p:sldMasterId id="2147483854" r:id="rId8"/>
    <p:sldMasterId id="2147483866" r:id="rId9"/>
    <p:sldMasterId id="2147483878" r:id="rId10"/>
    <p:sldMasterId id="2147483886" r:id="rId11"/>
  </p:sldMasterIdLst>
  <p:notesMasterIdLst>
    <p:notesMasterId r:id="rId40"/>
  </p:notesMasterIdLst>
  <p:sldIdLst>
    <p:sldId id="448" r:id="rId12"/>
    <p:sldId id="470" r:id="rId13"/>
    <p:sldId id="440" r:id="rId14"/>
    <p:sldId id="589" r:id="rId15"/>
    <p:sldId id="590" r:id="rId16"/>
    <p:sldId id="441" r:id="rId17"/>
    <p:sldId id="592" r:id="rId18"/>
    <p:sldId id="593" r:id="rId19"/>
    <p:sldId id="594" r:id="rId20"/>
    <p:sldId id="598" r:id="rId21"/>
    <p:sldId id="442" r:id="rId22"/>
    <p:sldId id="479" r:id="rId23"/>
    <p:sldId id="600" r:id="rId24"/>
    <p:sldId id="444" r:id="rId25"/>
    <p:sldId id="445" r:id="rId26"/>
    <p:sldId id="489" r:id="rId27"/>
    <p:sldId id="490" r:id="rId28"/>
    <p:sldId id="491" r:id="rId29"/>
    <p:sldId id="604" r:id="rId30"/>
    <p:sldId id="582" r:id="rId31"/>
    <p:sldId id="606" r:id="rId32"/>
    <p:sldId id="492" r:id="rId33"/>
    <p:sldId id="493" r:id="rId34"/>
    <p:sldId id="599" r:id="rId35"/>
    <p:sldId id="605" r:id="rId36"/>
    <p:sldId id="495" r:id="rId37"/>
    <p:sldId id="584" r:id="rId38"/>
    <p:sldId id="587" r:id="rId39"/>
  </p:sldIdLst>
  <p:sldSz cx="9144000" cy="6858000" type="screen4x3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FB1A2951-EFCF-41A4-9B88-00F6CCA4AD67}">
          <p14:sldIdLst>
            <p14:sldId id="448"/>
            <p14:sldId id="470"/>
            <p14:sldId id="440"/>
            <p14:sldId id="589"/>
            <p14:sldId id="590"/>
            <p14:sldId id="441"/>
            <p14:sldId id="592"/>
            <p14:sldId id="593"/>
            <p14:sldId id="594"/>
            <p14:sldId id="598"/>
            <p14:sldId id="442"/>
            <p14:sldId id="479"/>
            <p14:sldId id="600"/>
            <p14:sldId id="444"/>
            <p14:sldId id="445"/>
            <p14:sldId id="489"/>
            <p14:sldId id="490"/>
            <p14:sldId id="491"/>
            <p14:sldId id="604"/>
            <p14:sldId id="582"/>
            <p14:sldId id="606"/>
            <p14:sldId id="492"/>
            <p14:sldId id="493"/>
            <p14:sldId id="599"/>
            <p14:sldId id="605"/>
            <p14:sldId id="495"/>
            <p14:sldId id="584"/>
            <p14:sldId id="5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008000"/>
    <a:srgbClr val="0000FF"/>
    <a:srgbClr val="FFFFCC"/>
    <a:srgbClr val="000000"/>
    <a:srgbClr val="CCFFFF"/>
    <a:srgbClr val="CCFFCC"/>
    <a:srgbClr val="99FF99"/>
    <a:srgbClr val="FFFF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7" autoAdjust="0"/>
    <p:restoredTop sz="94504" autoAdjust="0"/>
  </p:normalViewPr>
  <p:slideViewPr>
    <p:cSldViewPr snapToGrid="0">
      <p:cViewPr varScale="1">
        <p:scale>
          <a:sx n="93" d="100"/>
          <a:sy n="93" d="100"/>
        </p:scale>
        <p:origin x="28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56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3508"/>
          </a:xfrm>
          <a:prstGeom prst="rect">
            <a:avLst/>
          </a:prstGeom>
        </p:spPr>
        <p:txBody>
          <a:bodyPr vert="horz" lIns="99030" tIns="49515" rIns="99030" bIns="49515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3508"/>
          </a:xfrm>
          <a:prstGeom prst="rect">
            <a:avLst/>
          </a:prstGeom>
        </p:spPr>
        <p:txBody>
          <a:bodyPr vert="horz" lIns="99030" tIns="49515" rIns="99030" bIns="49515" rtlCol="0"/>
          <a:lstStyle>
            <a:lvl1pPr algn="r">
              <a:defRPr sz="1300"/>
            </a:lvl1pPr>
          </a:lstStyle>
          <a:p>
            <a:fld id="{F8DBD85F-F416-4F3D-801E-75FF77DFE2FC}" type="datetimeFigureOut">
              <a:rPr kumimoji="1" lang="ja-JP" altLang="en-US" smtClean="0"/>
              <a:t>2017/8/3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0" tIns="49515" rIns="99030" bIns="49515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8"/>
            <a:ext cx="5679440" cy="4029879"/>
          </a:xfrm>
          <a:prstGeom prst="rect">
            <a:avLst/>
          </a:prstGeom>
        </p:spPr>
        <p:txBody>
          <a:bodyPr vert="horz" lIns="99030" tIns="49515" rIns="99030" bIns="49515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6363" cy="513507"/>
          </a:xfrm>
          <a:prstGeom prst="rect">
            <a:avLst/>
          </a:prstGeom>
        </p:spPr>
        <p:txBody>
          <a:bodyPr vert="horz" lIns="99030" tIns="49515" rIns="99030" bIns="49515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5" y="9721108"/>
            <a:ext cx="3076363" cy="513507"/>
          </a:xfrm>
          <a:prstGeom prst="rect">
            <a:avLst/>
          </a:prstGeom>
        </p:spPr>
        <p:txBody>
          <a:bodyPr vert="horz" lIns="99030" tIns="49515" rIns="99030" bIns="49515" rtlCol="0" anchor="b"/>
          <a:lstStyle>
            <a:lvl1pPr algn="r">
              <a:defRPr sz="1300"/>
            </a:lvl1pPr>
          </a:lstStyle>
          <a:p>
            <a:fld id="{A75B4F39-C78B-43D4-BCDC-23D6328CF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2377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1026623"/>
            <a:fld id="{79C3B620-1075-443A-95DD-B76AB5D9CB38}" type="slidenum">
              <a:rPr lang="en-US" altLang="ja-JP" smtClean="0">
                <a:ea typeface="ＭＳ Ｐゴシック" charset="-128"/>
              </a:rPr>
              <a:pPr defTabSz="1026623"/>
              <a:t>1</a:t>
            </a:fld>
            <a:endParaRPr lang="en-US" altLang="ja-JP">
              <a:ea typeface="ＭＳ Ｐゴシック" charset="-128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>
              <a:ea typeface="ＭＳ Ｐ明朝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7743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33973">
              <a:defRPr/>
            </a:pPr>
            <a:fld id="{760D29D6-10ED-4442-8182-EC018A7E6DB9}" type="slidenum">
              <a:rPr lang="ja-JP" altLang="en-US" sz="1400">
                <a:solidFill>
                  <a:prstClr val="black"/>
                </a:solidFill>
                <a:latin typeface="Calibri"/>
                <a:ea typeface="ＭＳ Ｐゴシック" pitchFamily="50" charset="-128"/>
              </a:rPr>
              <a:pPr defTabSz="1033973">
                <a:defRPr/>
              </a:pPr>
              <a:t>11</a:t>
            </a:fld>
            <a:endParaRPr lang="ja-JP" altLang="en-US" sz="1400">
              <a:solidFill>
                <a:prstClr val="black"/>
              </a:solidFill>
              <a:latin typeface="Calibri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377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33973">
              <a:defRPr/>
            </a:pPr>
            <a:fld id="{760D29D6-10ED-4442-8182-EC018A7E6DB9}" type="slidenum">
              <a:rPr lang="ja-JP" altLang="en-US" sz="1400">
                <a:solidFill>
                  <a:prstClr val="black"/>
                </a:solidFill>
                <a:latin typeface="Calibri"/>
                <a:ea typeface="ＭＳ Ｐゴシック" pitchFamily="50" charset="-128"/>
              </a:rPr>
              <a:pPr defTabSz="1033973">
                <a:defRPr/>
              </a:pPr>
              <a:t>12</a:t>
            </a:fld>
            <a:endParaRPr lang="ja-JP" altLang="en-US" sz="1400">
              <a:solidFill>
                <a:prstClr val="black"/>
              </a:solidFill>
              <a:latin typeface="Calibri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3238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0D29D6-10ED-4442-8182-EC018A7E6DB9}" type="slidenum"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pPr marL="0" marR="0" lvl="0" indent="0" algn="r" defTabSz="10339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609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46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0D29D6-10ED-4442-8182-EC018A7E6DB9}" type="slidenum">
              <a:rPr kumimoji="1" lang="ja-JP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pPr marL="0" marR="0" lvl="0" indent="0" algn="r" defTabSz="9546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ja-JP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554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0D29D6-10ED-4442-8182-EC018A7E6DB9}" type="slidenum">
              <a:rPr kumimoji="1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845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33973">
              <a:defRPr/>
            </a:pPr>
            <a:fld id="{760D29D6-10ED-4442-8182-EC018A7E6DB9}" type="slidenum">
              <a:rPr lang="ja-JP" altLang="en-US" sz="1400">
                <a:solidFill>
                  <a:prstClr val="black"/>
                </a:solidFill>
                <a:latin typeface="Calibri"/>
                <a:ea typeface="ＭＳ Ｐゴシック" pitchFamily="50" charset="-128"/>
              </a:rPr>
              <a:pPr defTabSz="1033973">
                <a:defRPr/>
              </a:pPr>
              <a:t>3</a:t>
            </a:fld>
            <a:endParaRPr lang="ja-JP" altLang="en-US" sz="1400">
              <a:solidFill>
                <a:prstClr val="black"/>
              </a:solidFill>
              <a:latin typeface="Calibri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8609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7B753A-AFF9-4181-8550-652FDE1C02B8}" type="slidenum">
              <a:rPr kumimoji="1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ja-JP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2042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70078">
              <a:defRPr/>
            </a:pPr>
            <a:fld id="{760D29D6-10ED-4442-8182-EC018A7E6DB9}" type="slidenum">
              <a:rPr lang="ja-JP" altLang="en-US" sz="1400">
                <a:solidFill>
                  <a:prstClr val="black"/>
                </a:solidFill>
                <a:latin typeface="Calibri"/>
                <a:ea typeface="ＭＳ Ｐゴシック" pitchFamily="50" charset="-128"/>
              </a:rPr>
              <a:pPr defTabSz="1070078">
                <a:defRPr/>
              </a:pPr>
              <a:t>6</a:t>
            </a:fld>
            <a:endParaRPr lang="ja-JP" altLang="en-US" sz="1400">
              <a:solidFill>
                <a:prstClr val="black"/>
              </a:solidFill>
              <a:latin typeface="Calibri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5883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46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0D29D6-10ED-4442-8182-EC018A7E6DB9}" type="slidenum">
              <a:rPr kumimoji="1" lang="ja-JP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pPr marL="0" marR="0" lvl="0" indent="0" algn="r" defTabSz="9546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ja-JP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623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46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0D29D6-10ED-4442-8182-EC018A7E6DB9}" type="slidenum">
              <a:rPr kumimoji="1" lang="ja-JP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pPr marL="0" marR="0" lvl="0" indent="0" algn="r" defTabSz="9546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ja-JP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961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46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0D29D6-10ED-4442-8182-EC018A7E6DB9}" type="slidenum">
              <a:rPr kumimoji="1" lang="ja-JP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pPr marL="0" marR="0" lvl="0" indent="0" algn="r" defTabSz="9546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ja-JP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198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0D29D6-10ED-4442-8182-EC018A7E6DB9}" type="slidenum"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pPr marL="0" marR="0" lvl="0" indent="0" algn="r" defTabSz="10339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22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5"/>
          <p:cNvSpPr>
            <a:spLocks noChangeArrowheads="1"/>
          </p:cNvSpPr>
          <p:nvPr userDrawn="1"/>
        </p:nvSpPr>
        <p:spPr bwMode="auto">
          <a:xfrm>
            <a:off x="827088" y="184467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93" name="Rectangle 96"/>
          <p:cNvSpPr>
            <a:spLocks noChangeArrowheads="1"/>
          </p:cNvSpPr>
          <p:nvPr userDrawn="1"/>
        </p:nvSpPr>
        <p:spPr bwMode="auto">
          <a:xfrm>
            <a:off x="715963" y="173196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pitchFamily="50" charset="-128"/>
            </a:endParaRPr>
          </a:p>
        </p:txBody>
      </p:sp>
      <p:pic>
        <p:nvPicPr>
          <p:cNvPr id="94" name="Picture 97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850" y="976313"/>
            <a:ext cx="4392613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914" name="Rectangle 90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77915" name="Rectangle 9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95" name="日付プレースホルダ 10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96" name="スライド番号プレースホルダ 10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1AE9A7-1E76-4314-9DDA-C9B05EE2047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97" name="フッター プレースホルダ 102"/>
          <p:cNvSpPr>
            <a:spLocks noGrp="1"/>
          </p:cNvSpPr>
          <p:nvPr>
            <p:ph type="ftr" sz="quarter" idx="12"/>
          </p:nvPr>
        </p:nvSpPr>
        <p:spPr>
          <a:xfrm>
            <a:off x="2786063" y="6400800"/>
            <a:ext cx="3571875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77257702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5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6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AAFBB4-13CA-417C-BB61-C0E8A070D1A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4065809"/>
      </p:ext>
    </p:extLst>
  </p:cSld>
  <p:clrMapOvr>
    <a:masterClrMapping/>
  </p:clrMapOvr>
  <p:transition>
    <p:cut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132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426200" y="146050"/>
            <a:ext cx="2032000" cy="5986463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325438" y="146050"/>
            <a:ext cx="5948362" cy="5986463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5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6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A28B0-E9CE-45CC-8A3C-6110F408828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94014922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959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879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98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614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036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525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0711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241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9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5" name="Rectangle 93"/>
          <p:cNvSpPr>
            <a:spLocks noGrp="1" noChangeArrowheads="1"/>
          </p:cNvSpPr>
          <p:nvPr>
            <p:ph type="ftr" sz="quarter" idx="11"/>
          </p:nvPr>
        </p:nvSpPr>
        <p:spPr>
          <a:xfrm>
            <a:off x="2786063" y="6400800"/>
            <a:ext cx="3571875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6" name="Rectangle 9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9672CD-0955-43AD-A921-BB5CF6E6A0A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00701364"/>
      </p:ext>
    </p:extLst>
  </p:cSld>
  <p:clrMapOvr>
    <a:masterClrMapping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224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7450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9846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27088" y="184467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15963" y="173196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850" y="976313"/>
            <a:ext cx="4392613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050" y="6237288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006725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CB9069-B649-4B95-B256-89F35AAFB297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128522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27088" y="90926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15963" y="79655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89339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96952"/>
            <a:ext cx="6400800" cy="264184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050" y="6237288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CB9069-B649-4B95-B256-89F35AAFB297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78347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ja-JP" altLang="en-US"/>
              <a:t>マスタ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072DD2-8213-4A9D-8E31-AF987D2FB2B2}" type="slidenum"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19116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034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AC6E8B-9426-4704-B287-5826E465C7E7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143746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707BC9-B099-477D-819E-CAE0EAAF340D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43282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EBDAF-71FA-40C7-9860-0EF50A0A93F2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65767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5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6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34CE73-3995-4A94-93C8-84F3B01C0A6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35617282"/>
      </p:ext>
    </p:extLst>
  </p:cSld>
  <p:clrMapOvr>
    <a:masterClrMapping/>
  </p:clrMapOvr>
  <p:transition>
    <p:cut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27088" y="184467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15963" y="173196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850" y="976313"/>
            <a:ext cx="4392613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050" y="6237288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006725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CB9069-B649-4B95-B256-89F35AAFB297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6144698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27088" y="90926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15963" y="79655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89339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96952"/>
            <a:ext cx="6400800" cy="264184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050" y="6237288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CB9069-B649-4B95-B256-89F35AAFB297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431547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ja-JP" altLang="en-US"/>
              <a:t>マスタ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/>
              <a:t>情報科学概論 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072DD2-8213-4A9D-8E31-AF987D2FB2B2}" type="slidenum">
              <a:rPr lang="ja-JP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42630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DBB263-0AAD-4029-9FE0-A58EB4A78D49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721910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AC6E8B-9426-4704-B287-5826E465C7E7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9227010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707BC9-B099-477D-819E-CAE0EAAF340D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8191075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53EBDAF-71FA-40C7-9860-0EF50A0A93F2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1241621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27088" y="184467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15963" y="173196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850" y="976313"/>
            <a:ext cx="4392613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050" y="6237288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8CCB9069-B649-4B95-B256-89F35AAFB29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2275702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ja-JP" altLang="en-US"/>
              <a:t>マスタ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fld id="{D7072DD2-8213-4A9D-8E31-AF987D2FB2B2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0784488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fld id="{D2DBB263-0AAD-4029-9FE0-A58EB4A78D4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018621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13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13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6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7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5FBD3-F4E8-40D1-A24E-68967928FA9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27364319"/>
      </p:ext>
    </p:extLst>
  </p:cSld>
  <p:clrMapOvr>
    <a:masterClrMapping/>
  </p:clrMapOvr>
  <p:transition>
    <p:cut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fld id="{12AC6E8B-9426-4704-B287-5826E465C7E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2090181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fld id="{7A707BC9-B099-477D-819E-CAE0EAAF3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6001356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fld id="{953EBDAF-71FA-40C7-9860-0EF50A0A93F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7818089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028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5323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01112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2515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1406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35490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069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8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9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F2D2F-EEA4-4C06-A872-C945BDB3DED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642859"/>
      </p:ext>
    </p:extLst>
  </p:cSld>
  <p:clrMapOvr>
    <a:masterClrMapping/>
  </p:clrMapOvr>
  <p:transition>
    <p:cut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2048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56883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3955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7560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27088" y="184467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15963" y="173196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850" y="976313"/>
            <a:ext cx="4392613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050" y="6237288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006725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 smtClean="0"/>
              <a:t>情報科学概論 </a:t>
            </a: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8CCB9069-B649-4B95-B256-89F35AAFB29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9071421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27088" y="90926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15963" y="79655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89339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96952"/>
            <a:ext cx="6400800" cy="264184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050" y="6237288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 smtClean="0"/>
              <a:t>情報科学概論 </a:t>
            </a: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8CCB9069-B649-4B95-B256-89F35AAFB29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5206410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ja-JP" altLang="en-US"/>
              <a:t>マスタ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r>
              <a:rPr lang="zh-TW" altLang="en-US" smtClean="0"/>
              <a:t>情報科学概論 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fld id="{D7072DD2-8213-4A9D-8E31-AF987D2FB2B2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6233749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 smtClean="0"/>
              <a:t>情報科学概論 </a:t>
            </a: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fld id="{D2DBB263-0AAD-4029-9FE0-A58EB4A78D4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2858699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 smtClean="0"/>
              <a:t>情報科学概論 </a:t>
            </a: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fld id="{12AC6E8B-9426-4704-B287-5826E465C7E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0718354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 smtClean="0"/>
              <a:t>情報科学概論 </a:t>
            </a: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fld id="{7A707BC9-B099-477D-819E-CAE0EAAF3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652455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9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4" name="Rectangle 93"/>
          <p:cNvSpPr>
            <a:spLocks noGrp="1" noChangeArrowheads="1"/>
          </p:cNvSpPr>
          <p:nvPr>
            <p:ph type="ftr" sz="quarter" idx="11"/>
          </p:nvPr>
        </p:nvSpPr>
        <p:spPr>
          <a:xfrm>
            <a:off x="2857500" y="6400800"/>
            <a:ext cx="3429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5" name="Rectangle 9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93778B-8B06-4C3D-9DC0-9B744307E4F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67073395"/>
      </p:ext>
    </p:extLst>
  </p:cSld>
  <p:clrMapOvr>
    <a:masterClrMapping/>
  </p:clrMapOvr>
  <p:transition>
    <p:cut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 smtClean="0"/>
              <a:t>情報科学概論 </a:t>
            </a: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fld id="{953EBDAF-71FA-40C7-9860-0EF50A0A93F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051182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5"/>
          <p:cNvSpPr>
            <a:spLocks noChangeArrowheads="1"/>
          </p:cNvSpPr>
          <p:nvPr userDrawn="1"/>
        </p:nvSpPr>
        <p:spPr bwMode="auto">
          <a:xfrm>
            <a:off x="827088" y="184467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3" name="Rectangle 96"/>
          <p:cNvSpPr>
            <a:spLocks noChangeArrowheads="1"/>
          </p:cNvSpPr>
          <p:nvPr userDrawn="1"/>
        </p:nvSpPr>
        <p:spPr bwMode="auto">
          <a:xfrm>
            <a:off x="715963" y="173196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pic>
        <p:nvPicPr>
          <p:cNvPr id="94" name="Picture 97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850" y="976313"/>
            <a:ext cx="4392613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914" name="Rectangle 90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77915" name="Rectangle 9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95" name="日付プレースホルダ 10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6" name="スライド番号プレースホルダ 10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1AE9A7-1E76-4314-9DDA-C9B05EE20473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7" name="フッター プレースホルダ 102"/>
          <p:cNvSpPr>
            <a:spLocks noGrp="1"/>
          </p:cNvSpPr>
          <p:nvPr>
            <p:ph type="ftr" sz="quarter" idx="12"/>
          </p:nvPr>
        </p:nvSpPr>
        <p:spPr>
          <a:xfrm>
            <a:off x="2786063" y="6400800"/>
            <a:ext cx="3571875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449711"/>
      </p:ext>
    </p:extLst>
  </p:cSld>
  <p:clrMapOvr>
    <a:masterClrMapping/>
  </p:clrMapOvr>
  <p:transition>
    <p:cut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9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 93"/>
          <p:cNvSpPr>
            <a:spLocks noGrp="1" noChangeArrowheads="1"/>
          </p:cNvSpPr>
          <p:nvPr>
            <p:ph type="ftr" sz="quarter" idx="11"/>
          </p:nvPr>
        </p:nvSpPr>
        <p:spPr>
          <a:xfrm>
            <a:off x="2786063" y="6400800"/>
            <a:ext cx="3571875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Rectangle 9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9672CD-0955-43AD-A921-BB5CF6E6A0A1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4164"/>
      </p:ext>
    </p:extLst>
  </p:cSld>
  <p:clrMapOvr>
    <a:masterClrMapping/>
  </p:clrMapOvr>
  <p:transition>
    <p:cut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34CE73-3995-4A94-93C8-84F3B01C0A66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245672"/>
      </p:ext>
    </p:extLst>
  </p:cSld>
  <p:clrMapOvr>
    <a:masterClrMapping/>
  </p:clrMapOvr>
  <p:transition>
    <p:cut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13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13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C5FBD3-F4E8-40D1-A24E-68967928FA9C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7749"/>
      </p:ext>
    </p:extLst>
  </p:cSld>
  <p:clrMapOvr>
    <a:masterClrMapping/>
  </p:clrMapOvr>
  <p:transition>
    <p:cut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AF2D2F-EEA4-4C06-A872-C945BDB3DEDC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488452"/>
      </p:ext>
    </p:extLst>
  </p:cSld>
  <p:clrMapOvr>
    <a:masterClrMapping/>
  </p:clrMapOvr>
  <p:transition>
    <p:cut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9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Rectangle 93"/>
          <p:cNvSpPr>
            <a:spLocks noGrp="1" noChangeArrowheads="1"/>
          </p:cNvSpPr>
          <p:nvPr>
            <p:ph type="ftr" sz="quarter" idx="11"/>
          </p:nvPr>
        </p:nvSpPr>
        <p:spPr>
          <a:xfrm>
            <a:off x="2857500" y="6400800"/>
            <a:ext cx="3429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 9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93778B-8B06-4C3D-9DC0-9B744307E4F7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1232770"/>
      </p:ext>
    </p:extLst>
  </p:cSld>
  <p:clrMapOvr>
    <a:masterClrMapping/>
  </p:clrMapOvr>
  <p:transition>
    <p:cut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3" name="Rectangle 93"/>
          <p:cNvSpPr>
            <a:spLocks noGrp="1" noChangeArrowheads="1"/>
          </p:cNvSpPr>
          <p:nvPr>
            <p:ph type="ftr" sz="quarter" idx="11"/>
          </p:nvPr>
        </p:nvSpPr>
        <p:spPr>
          <a:xfrm>
            <a:off x="2857500" y="6400800"/>
            <a:ext cx="3429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Rectangle 9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BE86CF-14E2-4F5E-BEFE-943C8C5D0EDA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7018558"/>
      </p:ext>
    </p:extLst>
  </p:cSld>
  <p:clrMapOvr>
    <a:masterClrMapping/>
  </p:clrMapOvr>
  <p:transition>
    <p:cut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4ADB29-82AF-4F92-B0CC-A575D3C146A5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757961"/>
      </p:ext>
    </p:extLst>
  </p:cSld>
  <p:clrMapOvr>
    <a:masterClrMapping/>
  </p:clrMapOvr>
  <p:transition>
    <p:cut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0F4C8B-6F32-483C-85E2-A5E0D61133A9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156624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3" name="Rectangle 93"/>
          <p:cNvSpPr>
            <a:spLocks noGrp="1" noChangeArrowheads="1"/>
          </p:cNvSpPr>
          <p:nvPr>
            <p:ph type="ftr" sz="quarter" idx="11"/>
          </p:nvPr>
        </p:nvSpPr>
        <p:spPr>
          <a:xfrm>
            <a:off x="2857500" y="6400800"/>
            <a:ext cx="3429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4" name="Rectangle 9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E86CF-14E2-4F5E-BEFE-943C8C5D0ED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11315023"/>
      </p:ext>
    </p:extLst>
  </p:cSld>
  <p:clrMapOvr>
    <a:masterClrMapping/>
  </p:clrMapOvr>
  <p:transition>
    <p:cut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AAFBB4-13CA-417C-BB61-C0E8A070D1AD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890787"/>
      </p:ext>
    </p:extLst>
  </p:cSld>
  <p:clrMapOvr>
    <a:masterClrMapping/>
  </p:clrMapOvr>
  <p:transition>
    <p:cut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426200" y="146050"/>
            <a:ext cx="2032000" cy="5986463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325438" y="146050"/>
            <a:ext cx="5948362" cy="5986463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BA28B0-E9CE-45CC-8A3C-6110F4088287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724532"/>
      </p:ext>
    </p:extLst>
  </p:cSld>
  <p:clrMapOvr>
    <a:masterClrMapping/>
  </p:clrMapOvr>
  <p:transition>
    <p:cut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19167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45560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25533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5724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29112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39964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84782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3873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6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7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4ADB29-82AF-4F92-B0CC-A575D3C146A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30954124"/>
      </p:ext>
    </p:extLst>
  </p:cSld>
  <p:clrMapOvr>
    <a:masterClrMapping/>
  </p:clrMapOvr>
  <p:transition>
    <p:cut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8970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48409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77734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27088" y="184467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15963" y="173196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850" y="976313"/>
            <a:ext cx="4392613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050" y="6237288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006725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CB9069-B649-4B95-B256-89F35AAFB297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9958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27088" y="90926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15963" y="79655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89339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96952"/>
            <a:ext cx="6400800" cy="264184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050" y="6237288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CB9069-B649-4B95-B256-89F35AAFB297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852228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ja-JP" altLang="en-US"/>
              <a:t>マスタ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072DD2-8213-4A9D-8E31-AF987D2FB2B2}" type="slidenum"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5171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235521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AC6E8B-9426-4704-B287-5826E465C7E7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87894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707BC9-B099-477D-819E-CAE0EAAF340D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41884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EBDAF-71FA-40C7-9860-0EF50A0A93F2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69371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6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7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0F4C8B-6F32-483C-85E2-A5E0D61133A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67067770"/>
      </p:ext>
    </p:extLst>
  </p:cSld>
  <p:clrMapOvr>
    <a:masterClrMapping/>
  </p:clrMapOvr>
  <p:transition>
    <p:cut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9417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86847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6889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91566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4515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01102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31457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48936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75034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636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Relationship Id="rId9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9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9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90"/>
          <p:cNvSpPr>
            <a:spLocks noGrp="1" noChangeArrowheads="1"/>
          </p:cNvSpPr>
          <p:nvPr>
            <p:ph type="title"/>
          </p:nvPr>
        </p:nvSpPr>
        <p:spPr bwMode="auto">
          <a:xfrm>
            <a:off x="325438" y="146050"/>
            <a:ext cx="5975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2052" name="Rectangle 9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91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6892" name="Rectangle 9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smtClean="0"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76893" name="Rectangle 9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76894" name="Rectangle 9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ea typeface="ＭＳ Ｐゴシック" pitchFamily="50" charset="-128"/>
              </a:defRPr>
            </a:lvl1pPr>
          </a:lstStyle>
          <a:p>
            <a:pPr>
              <a:defRPr/>
            </a:pPr>
            <a:fld id="{57C6ED6E-62D6-44DB-9FED-84FA0C682DF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76895" name="Line 95"/>
          <p:cNvSpPr>
            <a:spLocks noChangeShapeType="1"/>
          </p:cNvSpPr>
          <p:nvPr userDrawn="1"/>
        </p:nvSpPr>
        <p:spPr bwMode="auto">
          <a:xfrm>
            <a:off x="38100" y="895350"/>
            <a:ext cx="6300788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ja-JP" altLang="en-US">
              <a:ea typeface="ＭＳ Ｐゴシック" pitchFamily="50" charset="-128"/>
            </a:endParaRPr>
          </a:p>
        </p:txBody>
      </p:sp>
      <p:pic>
        <p:nvPicPr>
          <p:cNvPr id="2057" name="Picture 96"/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00788" y="141288"/>
            <a:ext cx="280828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97" name="Line 97"/>
          <p:cNvSpPr>
            <a:spLocks noChangeShapeType="1"/>
          </p:cNvSpPr>
          <p:nvPr userDrawn="1"/>
        </p:nvSpPr>
        <p:spPr bwMode="auto">
          <a:xfrm>
            <a:off x="250825" y="955675"/>
            <a:ext cx="8713788" cy="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ja-JP" altLang="en-US"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7166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ransition>
    <p:cut/>
  </p:transition>
  <p:hf hdr="0" ftr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8000"/>
        </a:buClr>
        <a:buSzPct val="60000"/>
        <a:buFont typeface="Wingdings" pitchFamily="2" charset="2"/>
        <a:buChar char="n"/>
        <a:defRPr kumimoji="1" sz="3200" b="1" u="sng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99CC00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5438" y="146050"/>
            <a:ext cx="5975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91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400800"/>
            <a:ext cx="5041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32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D05835-885F-46B4-9C29-6C1A4474A660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32103" name="Line 7"/>
          <p:cNvSpPr>
            <a:spLocks noChangeShapeType="1"/>
          </p:cNvSpPr>
          <p:nvPr/>
        </p:nvSpPr>
        <p:spPr bwMode="auto">
          <a:xfrm>
            <a:off x="38100" y="895350"/>
            <a:ext cx="6300788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00788" y="141288"/>
            <a:ext cx="280828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2105" name="Line 9"/>
          <p:cNvSpPr>
            <a:spLocks noChangeShapeType="1"/>
          </p:cNvSpPr>
          <p:nvPr/>
        </p:nvSpPr>
        <p:spPr bwMode="auto">
          <a:xfrm>
            <a:off x="250825" y="955675"/>
            <a:ext cx="8713788" cy="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8723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</p:sldLayoutIdLst>
  <p:transition>
    <p:fade/>
  </p:transition>
  <p:hf hdr="0" ft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000"/>
        </a:buClr>
        <a:buSzPct val="60000"/>
        <a:buFont typeface="Wingdings" pitchFamily="2" charset="2"/>
        <a:buChar char="n"/>
        <a:defRPr kumimoji="1" sz="3200" b="1" u="sng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CC00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216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46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5438" y="146050"/>
            <a:ext cx="5975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91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400800"/>
            <a:ext cx="5041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32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D05835-885F-46B4-9C29-6C1A4474A660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32103" name="Line 7"/>
          <p:cNvSpPr>
            <a:spLocks noChangeShapeType="1"/>
          </p:cNvSpPr>
          <p:nvPr/>
        </p:nvSpPr>
        <p:spPr bwMode="auto">
          <a:xfrm>
            <a:off x="38100" y="895350"/>
            <a:ext cx="6300788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00788" y="141288"/>
            <a:ext cx="280828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2105" name="Line 9"/>
          <p:cNvSpPr>
            <a:spLocks noChangeShapeType="1"/>
          </p:cNvSpPr>
          <p:nvPr/>
        </p:nvSpPr>
        <p:spPr bwMode="auto">
          <a:xfrm>
            <a:off x="250825" y="955675"/>
            <a:ext cx="8713788" cy="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94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</p:sldLayoutIdLst>
  <p:transition>
    <p:fade/>
  </p:transition>
  <p:hf hdr="0" ft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000"/>
        </a:buClr>
        <a:buSzPct val="60000"/>
        <a:buFont typeface="Wingdings" pitchFamily="2" charset="2"/>
        <a:buChar char="n"/>
        <a:defRPr kumimoji="1" sz="3200" b="1" u="sng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CC00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5438" y="146050"/>
            <a:ext cx="5975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91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400800"/>
            <a:ext cx="5041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132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D05835-885F-46B4-9C29-6C1A4474A660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  <p:sp>
        <p:nvSpPr>
          <p:cNvPr id="132103" name="Line 7"/>
          <p:cNvSpPr>
            <a:spLocks noChangeShapeType="1"/>
          </p:cNvSpPr>
          <p:nvPr/>
        </p:nvSpPr>
        <p:spPr bwMode="auto">
          <a:xfrm>
            <a:off x="38100" y="895350"/>
            <a:ext cx="6300788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00788" y="141288"/>
            <a:ext cx="280828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2105" name="Line 9"/>
          <p:cNvSpPr>
            <a:spLocks noChangeShapeType="1"/>
          </p:cNvSpPr>
          <p:nvPr/>
        </p:nvSpPr>
        <p:spPr bwMode="auto">
          <a:xfrm>
            <a:off x="250825" y="955675"/>
            <a:ext cx="8713788" cy="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84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</p:sldLayoutIdLst>
  <p:transition>
    <p:fade/>
  </p:transition>
  <p:hf hdr="0" ft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000"/>
        </a:buClr>
        <a:buSzPct val="60000"/>
        <a:buFont typeface="Wingdings" pitchFamily="2" charset="2"/>
        <a:buChar char="n"/>
        <a:defRPr kumimoji="1" sz="3200" b="1" u="sng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CC00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5438" y="146050"/>
            <a:ext cx="5975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91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400800"/>
            <a:ext cx="5041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132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D05835-885F-46B4-9C29-6C1A4474A660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  <p:sp>
        <p:nvSpPr>
          <p:cNvPr id="132103" name="Line 7"/>
          <p:cNvSpPr>
            <a:spLocks noChangeShapeType="1"/>
          </p:cNvSpPr>
          <p:nvPr/>
        </p:nvSpPr>
        <p:spPr bwMode="auto">
          <a:xfrm>
            <a:off x="38100" y="895350"/>
            <a:ext cx="6300788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00788" y="141288"/>
            <a:ext cx="280828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2105" name="Line 9"/>
          <p:cNvSpPr>
            <a:spLocks noChangeShapeType="1"/>
          </p:cNvSpPr>
          <p:nvPr/>
        </p:nvSpPr>
        <p:spPr bwMode="auto">
          <a:xfrm>
            <a:off x="250825" y="955675"/>
            <a:ext cx="8713788" cy="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58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</p:sldLayoutIdLst>
  <p:transition>
    <p:fade/>
  </p:transition>
  <p:hf hdr="0" ft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000"/>
        </a:buClr>
        <a:buSzPct val="60000"/>
        <a:buFont typeface="Wingdings" pitchFamily="2" charset="2"/>
        <a:buChar char="n"/>
        <a:defRPr kumimoji="1" sz="3200" b="1" u="sng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CC00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493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5438" y="146050"/>
            <a:ext cx="5975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91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400800"/>
            <a:ext cx="5041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mtClean="0"/>
              <a:t>情報科学概論 </a:t>
            </a:r>
            <a:endParaRPr lang="en-US" altLang="ja-JP"/>
          </a:p>
        </p:txBody>
      </p:sp>
      <p:sp>
        <p:nvSpPr>
          <p:cNvPr id="132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D05835-885F-46B4-9C29-6C1A4474A660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  <p:sp>
        <p:nvSpPr>
          <p:cNvPr id="132103" name="Line 7"/>
          <p:cNvSpPr>
            <a:spLocks noChangeShapeType="1"/>
          </p:cNvSpPr>
          <p:nvPr/>
        </p:nvSpPr>
        <p:spPr bwMode="auto">
          <a:xfrm>
            <a:off x="38100" y="895350"/>
            <a:ext cx="6300788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00788" y="141288"/>
            <a:ext cx="280828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2105" name="Line 9"/>
          <p:cNvSpPr>
            <a:spLocks noChangeShapeType="1"/>
          </p:cNvSpPr>
          <p:nvPr/>
        </p:nvSpPr>
        <p:spPr bwMode="auto">
          <a:xfrm>
            <a:off x="250825" y="955675"/>
            <a:ext cx="8713788" cy="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225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</p:sldLayoutIdLst>
  <p:transition>
    <p:fade/>
  </p:transition>
  <p:hf hdr="0" ft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000"/>
        </a:buClr>
        <a:buSzPct val="60000"/>
        <a:buFont typeface="Wingdings" pitchFamily="2" charset="2"/>
        <a:buChar char="n"/>
        <a:defRPr kumimoji="1" sz="3200" b="1" u="sng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CC00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90"/>
          <p:cNvSpPr>
            <a:spLocks noGrp="1" noChangeArrowheads="1"/>
          </p:cNvSpPr>
          <p:nvPr>
            <p:ph type="title"/>
          </p:nvPr>
        </p:nvSpPr>
        <p:spPr bwMode="auto">
          <a:xfrm>
            <a:off x="325438" y="146050"/>
            <a:ext cx="5975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2052" name="Rectangle 9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91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6892" name="Rectangle 9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smtClean="0">
                <a:ea typeface="ＭＳ Ｐゴシック" pitchFamily="50" charset="-128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6893" name="Rectangle 9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ＭＳ Ｐゴシック" pitchFamily="50" charset="-128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6894" name="Rectangle 9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ea typeface="ＭＳ Ｐゴシック" pitchFamily="50" charset="-128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C6ED6E-62D6-44DB-9FED-84FA0C682DFA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6895" name="Line 95"/>
          <p:cNvSpPr>
            <a:spLocks noChangeShapeType="1"/>
          </p:cNvSpPr>
          <p:nvPr userDrawn="1"/>
        </p:nvSpPr>
        <p:spPr bwMode="auto">
          <a:xfrm>
            <a:off x="38100" y="895350"/>
            <a:ext cx="6300788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pic>
        <p:nvPicPr>
          <p:cNvPr id="2057" name="Picture 96"/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00788" y="141288"/>
            <a:ext cx="280828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97" name="Line 97"/>
          <p:cNvSpPr>
            <a:spLocks noChangeShapeType="1"/>
          </p:cNvSpPr>
          <p:nvPr userDrawn="1"/>
        </p:nvSpPr>
        <p:spPr bwMode="auto">
          <a:xfrm>
            <a:off x="250825" y="955675"/>
            <a:ext cx="8713788" cy="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18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ransition>
    <p:cut/>
  </p:transition>
  <p:hf hdr="0" ftr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8000"/>
        </a:buClr>
        <a:buSzPct val="60000"/>
        <a:buFont typeface="Wingdings" pitchFamily="2" charset="2"/>
        <a:buChar char="n"/>
        <a:defRPr kumimoji="1" sz="3200" b="1" u="sng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99CC00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38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kidata.org/entity/Q651233" TargetMode="Externa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code4.osaka/abou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anzaki.com/works/2014/pub/ld-browser" TargetMode="Externa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kidata.org/entity/Q651233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://www.wikidata.org/entity/Q651233.tt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nzaki.com/works/2014/pub/ld-browser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://www.kanzaki.com/works/2014/pub/ld-browser?u=https://www.wikidata.org/wiki/Special:EntityData/Q651233&amp;n=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6eQIPel5Vh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6.xml"/><Relationship Id="rId5" Type="http://schemas.openxmlformats.org/officeDocument/2006/relationships/hyperlink" Target="https://query.wikidata.org/sparql" TargetMode="External"/><Relationship Id="rId4" Type="http://schemas.openxmlformats.org/officeDocument/2006/relationships/hyperlink" Target="https://query.wikidata.org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hyperlink" Target="http://lod-cloud.ne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0.png"/><Relationship Id="rId4" Type="http://schemas.openxmlformats.org/officeDocument/2006/relationships/hyperlink" Target="http://lod-cloud.ne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51141" y="1986246"/>
            <a:ext cx="7721359" cy="121132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ja-JP" sz="4800" spc="-150" dirty="0">
                <a:ea typeface="HG創英角ｺﾞｼｯｸUB" pitchFamily="49" charset="-128"/>
              </a:rPr>
              <a:t>LOD</a:t>
            </a:r>
            <a:r>
              <a:rPr lang="ja-JP" altLang="en-US" sz="4000" spc="-150" dirty="0">
                <a:latin typeface="Arial Narrow" panose="020B0606020202030204" pitchFamily="34" charset="0"/>
              </a:rPr>
              <a:t>（</a:t>
            </a:r>
            <a:r>
              <a:rPr lang="en-US" altLang="ja-JP" sz="4000" spc="-150" dirty="0">
                <a:latin typeface="Arial Narrow" panose="020B0606020202030204" pitchFamily="34" charset="0"/>
              </a:rPr>
              <a:t>Linked</a:t>
            </a:r>
            <a:r>
              <a:rPr lang="ja-JP" altLang="en-US" sz="4000" spc="-150" dirty="0">
                <a:latin typeface="Arial Narrow" panose="020B0606020202030204" pitchFamily="34" charset="0"/>
              </a:rPr>
              <a:t> </a:t>
            </a:r>
            <a:r>
              <a:rPr lang="en-US" altLang="ja-JP" sz="4000" spc="-150" dirty="0">
                <a:latin typeface="Arial Narrow" panose="020B0606020202030204" pitchFamily="34" charset="0"/>
              </a:rPr>
              <a:t>Open</a:t>
            </a:r>
            <a:r>
              <a:rPr lang="ja-JP" altLang="en-US" sz="4000" spc="-150" dirty="0">
                <a:latin typeface="Arial Narrow" panose="020B0606020202030204" pitchFamily="34" charset="0"/>
              </a:rPr>
              <a:t> </a:t>
            </a:r>
            <a:r>
              <a:rPr lang="en-US" altLang="ja-JP" sz="4000" spc="-150" dirty="0">
                <a:latin typeface="Arial Narrow" panose="020B0606020202030204" pitchFamily="34" charset="0"/>
              </a:rPr>
              <a:t>Data</a:t>
            </a:r>
            <a:r>
              <a:rPr lang="ja-JP" altLang="en-US" sz="4000" spc="-150" dirty="0">
                <a:latin typeface="Arial Narrow" panose="020B0606020202030204" pitchFamily="34" charset="0"/>
              </a:rPr>
              <a:t>）</a:t>
            </a:r>
            <a:r>
              <a:rPr lang="ja-JP" altLang="en-US" sz="4800" spc="-150" dirty="0">
                <a:ea typeface="HG創英角ｺﾞｼｯｸUB" pitchFamily="49" charset="-128"/>
              </a:rPr>
              <a:t>の基礎技術　</a:t>
            </a:r>
            <a:r>
              <a:rPr lang="ja-JP" altLang="en-US" sz="2400" spc="-150" dirty="0">
                <a:ea typeface="HG創英角ｺﾞｼｯｸUB" pitchFamily="49" charset="-128"/>
              </a:rPr>
              <a:t>　　　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3055" y="4558644"/>
            <a:ext cx="8001000" cy="1752600"/>
          </a:xfrm>
        </p:spPr>
        <p:txBody>
          <a:bodyPr/>
          <a:lstStyle/>
          <a:p>
            <a:pPr eaLnBrk="1" hangingPunct="1"/>
            <a:r>
              <a:rPr lang="zh-CN" altLang="en-US" sz="3600" b="0" u="none" dirty="0"/>
              <a:t>大阪大学 産業科学研究所</a:t>
            </a:r>
            <a:endParaRPr lang="en-US" altLang="zh-CN" sz="3600" b="0" u="none" dirty="0"/>
          </a:p>
          <a:p>
            <a:pPr eaLnBrk="1" hangingPunct="1"/>
            <a:r>
              <a:rPr lang="zh-CN" altLang="en-US" sz="3600" b="0" u="none" dirty="0"/>
              <a:t>古崎晃司</a:t>
            </a:r>
            <a:endParaRPr lang="en-US" altLang="ja-JP" sz="3600" b="0" u="none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7B539F-EAE4-47A7-9F81-4EED34964D87}"/>
              </a:ext>
            </a:extLst>
          </p:cNvPr>
          <p:cNvSpPr txBox="1"/>
          <p:nvPr/>
        </p:nvSpPr>
        <p:spPr>
          <a:xfrm>
            <a:off x="290665" y="148092"/>
            <a:ext cx="846577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2800" b="1" dirty="0">
                <a:solidFill>
                  <a:srgbClr val="0000FF"/>
                </a:solidFill>
              </a:rPr>
              <a:t>第</a:t>
            </a:r>
            <a:r>
              <a:rPr lang="en-US" altLang="ja-JP" sz="2800" b="1" dirty="0">
                <a:solidFill>
                  <a:srgbClr val="0000FF"/>
                </a:solidFill>
              </a:rPr>
              <a:t>1</a:t>
            </a:r>
            <a:r>
              <a:rPr lang="ja-JP" altLang="en-US" sz="2800" b="1" dirty="0">
                <a:solidFill>
                  <a:srgbClr val="0000FF"/>
                </a:solidFill>
              </a:rPr>
              <a:t>回</a:t>
            </a:r>
            <a:r>
              <a:rPr lang="en-US" altLang="ja-JP" sz="2800" b="1" dirty="0">
                <a:solidFill>
                  <a:srgbClr val="0000FF"/>
                </a:solidFill>
              </a:rPr>
              <a:t>Linked Open Data (LOD) </a:t>
            </a:r>
            <a:r>
              <a:rPr lang="ja-JP" altLang="en-US" sz="2800" b="1" dirty="0">
                <a:solidFill>
                  <a:srgbClr val="0000FF"/>
                </a:solidFill>
              </a:rPr>
              <a:t>活用</a:t>
            </a:r>
            <a:r>
              <a:rPr lang="ja-JP" altLang="en-US" sz="2800" b="1" dirty="0" smtClean="0">
                <a:solidFill>
                  <a:srgbClr val="0000FF"/>
                </a:solidFill>
              </a:rPr>
              <a:t>ワークショップ</a:t>
            </a:r>
            <a:endParaRPr lang="en-US" altLang="ja-JP" sz="2800" b="1" dirty="0" smtClean="0">
              <a:solidFill>
                <a:srgbClr val="0000FF"/>
              </a:solidFill>
            </a:endParaRPr>
          </a:p>
          <a:p>
            <a:pPr algn="r"/>
            <a:r>
              <a:rPr lang="en-US" altLang="ja-JP" sz="2400" dirty="0" smtClean="0"/>
              <a:t>2017</a:t>
            </a:r>
            <a:r>
              <a:rPr lang="zh-TW" altLang="en-US" sz="2400" dirty="0" smtClean="0"/>
              <a:t>年</a:t>
            </a:r>
            <a:r>
              <a:rPr lang="en-US" altLang="ja-JP" sz="2400" dirty="0" smtClean="0"/>
              <a:t>8</a:t>
            </a:r>
            <a:r>
              <a:rPr lang="zh-TW" altLang="en-US" sz="2400" dirty="0" smtClean="0"/>
              <a:t>月</a:t>
            </a:r>
            <a:r>
              <a:rPr lang="en-US" altLang="ja-JP" sz="2400" dirty="0" smtClean="0"/>
              <a:t>3</a:t>
            </a:r>
            <a:r>
              <a:rPr lang="zh-TW" altLang="en-US" sz="2400" dirty="0" smtClean="0"/>
              <a:t>日</a:t>
            </a:r>
            <a:r>
              <a:rPr lang="zh-TW" altLang="en-US" sz="2400" dirty="0"/>
              <a:t>（木</a:t>
            </a:r>
            <a:r>
              <a:rPr lang="zh-TW" altLang="en-US" sz="2400" dirty="0" smtClean="0"/>
              <a:t>）</a:t>
            </a:r>
            <a:endParaRPr lang="en-US" altLang="zh-TW" sz="2400" dirty="0" smtClean="0"/>
          </a:p>
          <a:p>
            <a:pPr algn="r"/>
            <a:r>
              <a:rPr lang="ja-JP" altLang="en-US" sz="2400" dirty="0" smtClean="0"/>
              <a:t>＠</a:t>
            </a:r>
            <a:r>
              <a:rPr lang="zh-TW" altLang="en-US" sz="2400" dirty="0" smtClean="0"/>
              <a:t>理研</a:t>
            </a:r>
            <a:r>
              <a:rPr lang="zh-TW" altLang="en-US" sz="2400" dirty="0"/>
              <a:t>東京連絡事務所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03169204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623888" y="1484785"/>
            <a:ext cx="7886700" cy="1944216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lvl="1"/>
            <a:r>
              <a:rPr lang="en-US" altLang="ja-JP" sz="4400" b="1" dirty="0">
                <a:solidFill>
                  <a:srgbClr val="009900"/>
                </a:solidFill>
              </a:rPr>
              <a:t>Linked </a:t>
            </a:r>
            <a:r>
              <a:rPr lang="en-US" altLang="ja-JP" sz="4400" b="1" dirty="0" smtClean="0">
                <a:solidFill>
                  <a:srgbClr val="009900"/>
                </a:solidFill>
              </a:rPr>
              <a:t>Data</a:t>
            </a:r>
            <a:r>
              <a:rPr lang="ja-JP" altLang="en-US" sz="4400" b="1" dirty="0" smtClean="0">
                <a:solidFill>
                  <a:srgbClr val="009900"/>
                </a:solidFill>
              </a:rPr>
              <a:t>の基礎技術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623888" y="3573016"/>
            <a:ext cx="8196584" cy="2904840"/>
          </a:xfrm>
        </p:spPr>
        <p:txBody>
          <a:bodyPr>
            <a:noAutofit/>
          </a:bodyPr>
          <a:lstStyle/>
          <a:p>
            <a:endParaRPr lang="en-US" altLang="ja-JP" sz="3600" b="1" dirty="0" smtClean="0">
              <a:solidFill>
                <a:srgbClr val="FF0000"/>
              </a:solidFill>
            </a:endParaRPr>
          </a:p>
          <a:p>
            <a:r>
              <a:rPr lang="en-US" altLang="ja-JP" sz="3600" b="1" dirty="0" smtClean="0">
                <a:solidFill>
                  <a:srgbClr val="FF0000"/>
                </a:solidFill>
              </a:rPr>
              <a:t>Linked Data</a:t>
            </a:r>
            <a:endParaRPr lang="en-US" altLang="ja-JP" sz="3600" b="1" dirty="0">
              <a:solidFill>
                <a:schemeClr val="tx1"/>
              </a:solidFill>
            </a:endParaRPr>
          </a:p>
          <a:p>
            <a:r>
              <a:rPr lang="ja-JP" altLang="en-US" sz="2800" b="1" dirty="0">
                <a:solidFill>
                  <a:schemeClr val="tx1"/>
                </a:solidFill>
              </a:rPr>
              <a:t>＝</a:t>
            </a:r>
            <a:r>
              <a:rPr lang="en-US" altLang="ja-JP" sz="2800" dirty="0">
                <a:solidFill>
                  <a:schemeClr val="tx1"/>
                </a:solidFill>
              </a:rPr>
              <a:t>Web</a:t>
            </a:r>
            <a:r>
              <a:rPr lang="ja-JP" altLang="en-US" sz="2800" dirty="0">
                <a:solidFill>
                  <a:schemeClr val="tx1"/>
                </a:solidFill>
              </a:rPr>
              <a:t>の仕組みを用いて相互に</a:t>
            </a:r>
            <a:r>
              <a:rPr lang="ja-JP" altLang="en-US" sz="2800" b="1" dirty="0">
                <a:solidFill>
                  <a:srgbClr val="FF0000"/>
                </a:solidFill>
              </a:rPr>
              <a:t>“リンクされた”</a:t>
            </a:r>
            <a:r>
              <a:rPr lang="ja-JP" altLang="en-US" sz="2800" dirty="0" smtClean="0">
                <a:solidFill>
                  <a:schemeClr val="tx1"/>
                </a:solidFill>
              </a:rPr>
              <a:t>データ</a:t>
            </a:r>
            <a:endParaRPr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24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6496" y="88468"/>
            <a:ext cx="5493814" cy="762000"/>
          </a:xfrm>
        </p:spPr>
        <p:txBody>
          <a:bodyPr/>
          <a:lstStyle/>
          <a:p>
            <a:r>
              <a:rPr kumimoji="1" lang="en-US" altLang="ja-JP" sz="4000" dirty="0"/>
              <a:t>Web</a:t>
            </a:r>
            <a:r>
              <a:rPr kumimoji="1" lang="ja-JP" altLang="en-US" sz="4000" dirty="0"/>
              <a:t>の仕組み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033264"/>
            <a:ext cx="8784976" cy="5420072"/>
          </a:xfrm>
        </p:spPr>
        <p:txBody>
          <a:bodyPr/>
          <a:lstStyle/>
          <a:p>
            <a:r>
              <a:rPr kumimoji="1" lang="en-US" altLang="ja-JP" dirty="0"/>
              <a:t>URL</a:t>
            </a:r>
            <a:r>
              <a:rPr kumimoji="1" lang="ja-JP" altLang="en-US" dirty="0"/>
              <a:t>を指定することで，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ページにアクセス</a:t>
            </a:r>
            <a:endParaRPr kumimoji="1" lang="en-US" altLang="ja-JP" dirty="0"/>
          </a:p>
          <a:p>
            <a:pPr lvl="1" latinLnBrk="1"/>
            <a:r>
              <a:rPr kumimoji="1" lang="ja-JP" altLang="en-US" dirty="0"/>
              <a:t>例）</a:t>
            </a:r>
            <a:r>
              <a:rPr lang="en-US" altLang="ja-JP" sz="2400" b="1" dirty="0">
                <a:solidFill>
                  <a:srgbClr val="FF0000"/>
                </a:solidFill>
              </a:rPr>
              <a:t>http://www.hozo.jp </a:t>
            </a:r>
            <a:br>
              <a:rPr lang="en-US" altLang="ja-JP" sz="2400" b="1" dirty="0">
                <a:solidFill>
                  <a:srgbClr val="FF0000"/>
                </a:solidFill>
              </a:rPr>
            </a:br>
            <a:r>
              <a:rPr lang="ja-JP" altLang="en-US" sz="2400" b="1" dirty="0">
                <a:solidFill>
                  <a:srgbClr val="FF0000"/>
                </a:solidFill>
              </a:rPr>
              <a:t>　　</a:t>
            </a:r>
            <a:r>
              <a:rPr lang="ja-JP" altLang="en-US" b="1" dirty="0"/>
              <a:t>オントロジー構築・利用環境「法造」</a:t>
            </a:r>
            <a:r>
              <a:rPr lang="ja-JP" altLang="en-US" dirty="0"/>
              <a:t>の</a:t>
            </a:r>
            <a:r>
              <a:rPr lang="ja-JP" altLang="en-US" b="1" dirty="0"/>
              <a:t>ページ</a:t>
            </a:r>
            <a:endParaRPr lang="en-US" altLang="ja-JP" b="1" dirty="0"/>
          </a:p>
          <a:p>
            <a:pPr lvl="1"/>
            <a:r>
              <a:rPr kumimoji="1" lang="en-US" altLang="ja-JP" b="1" dirty="0">
                <a:solidFill>
                  <a:srgbClr val="FF0000"/>
                </a:solidFill>
              </a:rPr>
              <a:t>URL</a:t>
            </a:r>
            <a:r>
              <a:rPr kumimoji="1" lang="ja-JP" altLang="en-US" b="1" dirty="0"/>
              <a:t>は，世界中</a:t>
            </a:r>
            <a:r>
              <a:rPr kumimoji="1" lang="ja-JP" altLang="en-US" b="1" u="sng" dirty="0">
                <a:solidFill>
                  <a:srgbClr val="0000FF"/>
                </a:solidFill>
              </a:rPr>
              <a:t>“すべて”の</a:t>
            </a:r>
            <a:r>
              <a:rPr kumimoji="1" lang="en-US" altLang="ja-JP" b="1" u="sng" dirty="0">
                <a:solidFill>
                  <a:srgbClr val="0000FF"/>
                </a:solidFill>
              </a:rPr>
              <a:t>Web</a:t>
            </a:r>
            <a:r>
              <a:rPr kumimoji="1" lang="ja-JP" altLang="en-US" b="1" u="sng" dirty="0">
                <a:solidFill>
                  <a:srgbClr val="0000FF"/>
                </a:solidFill>
              </a:rPr>
              <a:t>ページの場所（</a:t>
            </a:r>
            <a:r>
              <a:rPr kumimoji="1" lang="en-US" altLang="ja-JP" b="1" u="sng" dirty="0">
                <a:solidFill>
                  <a:srgbClr val="0000FF"/>
                </a:solidFill>
              </a:rPr>
              <a:t>ID</a:t>
            </a:r>
            <a:r>
              <a:rPr kumimoji="1" lang="ja-JP" altLang="en-US" b="1" u="sng" dirty="0">
                <a:solidFill>
                  <a:srgbClr val="0000FF"/>
                </a:solidFill>
              </a:rPr>
              <a:t>）を一意に特定</a:t>
            </a:r>
            <a:r>
              <a:rPr kumimoji="1" lang="ja-JP" altLang="en-US" b="1" dirty="0"/>
              <a:t>できる仕組み</a:t>
            </a:r>
            <a:endParaRPr kumimoji="1" lang="en-US" altLang="ja-JP" b="1" dirty="0"/>
          </a:p>
          <a:p>
            <a:r>
              <a:rPr lang="ja-JP" altLang="en-US" dirty="0"/>
              <a:t>ハイパー</a:t>
            </a:r>
            <a:r>
              <a:rPr kumimoji="1" lang="ja-JP" altLang="en-US" dirty="0"/>
              <a:t>リンクにより，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ページを“つなげる”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リンク先の</a:t>
            </a:r>
            <a:r>
              <a:rPr kumimoji="1" lang="en-US" altLang="ja-JP" dirty="0"/>
              <a:t>URL</a:t>
            </a:r>
            <a:r>
              <a:rPr kumimoji="1" lang="ja-JP" altLang="en-US" dirty="0"/>
              <a:t>を指定することで，</a:t>
            </a:r>
            <a:r>
              <a:rPr kumimoji="1" lang="ja-JP" altLang="en-US" b="1" u="sng" dirty="0">
                <a:solidFill>
                  <a:srgbClr val="0000FF"/>
                </a:solidFill>
              </a:rPr>
              <a:t>好きな</a:t>
            </a:r>
            <a:r>
              <a:rPr kumimoji="1" lang="en-US" altLang="ja-JP" b="1" u="sng" dirty="0">
                <a:solidFill>
                  <a:srgbClr val="0000FF"/>
                </a:solidFill>
              </a:rPr>
              <a:t>Web</a:t>
            </a:r>
            <a:r>
              <a:rPr kumimoji="1" lang="ja-JP" altLang="en-US" b="1" u="sng" dirty="0">
                <a:solidFill>
                  <a:srgbClr val="0000FF"/>
                </a:solidFill>
              </a:rPr>
              <a:t>ページと自由に“リンク”</a:t>
            </a:r>
            <a:r>
              <a:rPr kumimoji="1" lang="ja-JP" altLang="en-US" dirty="0"/>
              <a:t>できる</a:t>
            </a:r>
            <a:endParaRPr kumimoji="1" lang="en-US" altLang="ja-JP" dirty="0"/>
          </a:p>
          <a:p>
            <a:pPr lvl="2"/>
            <a:r>
              <a:rPr kumimoji="1" lang="ja-JP" altLang="en-US" sz="2800" dirty="0"/>
              <a:t>リンクを辿って，様々な情報にたどり着ける</a:t>
            </a:r>
            <a:endParaRPr kumimoji="1" lang="en-US" altLang="ja-JP" sz="2800" dirty="0"/>
          </a:p>
          <a:p>
            <a:pPr lvl="2"/>
            <a:r>
              <a:rPr kumimoji="1" lang="ja-JP" altLang="en-US" sz="2800" dirty="0"/>
              <a:t>リンクを解析による様々なビジネス</a:t>
            </a:r>
            <a:endParaRPr kumimoji="1" lang="en-US" altLang="ja-JP" sz="2800" dirty="0"/>
          </a:p>
          <a:p>
            <a:pPr lvl="3"/>
            <a:r>
              <a:rPr kumimoji="1" lang="ja-JP" altLang="en-US" sz="2400" dirty="0"/>
              <a:t>例）</a:t>
            </a:r>
            <a:r>
              <a:rPr kumimoji="1" lang="en-US" altLang="ja-JP" sz="2400" dirty="0"/>
              <a:t>Google</a:t>
            </a:r>
            <a:r>
              <a:rPr kumimoji="1" lang="ja-JP" altLang="en-US" sz="2400" dirty="0"/>
              <a:t>などの検索エンジン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DBB263-0AAD-4029-9FE0-A58EB4A78D49}" type="slidenum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222469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823" y="88468"/>
            <a:ext cx="6328880" cy="762000"/>
          </a:xfrm>
        </p:spPr>
        <p:txBody>
          <a:bodyPr/>
          <a:lstStyle/>
          <a:p>
            <a:r>
              <a:rPr lang="en-US" altLang="ja-JP" sz="4000" dirty="0"/>
              <a:t>Web</a:t>
            </a:r>
            <a:r>
              <a:rPr lang="ja-JP" altLang="en-US" sz="4000" dirty="0"/>
              <a:t>の仕組み→</a:t>
            </a:r>
            <a:r>
              <a:rPr lang="en-US" altLang="ja-JP" sz="4000" b="1" dirty="0">
                <a:solidFill>
                  <a:srgbClr val="FF0000"/>
                </a:solidFill>
              </a:rPr>
              <a:t>Linked Data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033264"/>
            <a:ext cx="8784976" cy="5420072"/>
          </a:xfrm>
        </p:spPr>
        <p:txBody>
          <a:bodyPr/>
          <a:lstStyle/>
          <a:p>
            <a:r>
              <a:rPr kumimoji="1" lang="en-US" altLang="ja-JP" dirty="0"/>
              <a:t>URL</a:t>
            </a:r>
            <a:r>
              <a:rPr kumimoji="1" lang="ja-JP" altLang="en-US" dirty="0"/>
              <a:t>を指定することで，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ページにアクセス</a:t>
            </a:r>
            <a:endParaRPr kumimoji="1" lang="en-US" altLang="ja-JP" dirty="0"/>
          </a:p>
          <a:p>
            <a:pPr lvl="1" latinLnBrk="1"/>
            <a:r>
              <a:rPr kumimoji="1" lang="ja-JP" altLang="en-US" dirty="0"/>
              <a:t>例）</a:t>
            </a:r>
            <a:r>
              <a:rPr lang="en-US" altLang="ja-JP" sz="2400" b="1" dirty="0">
                <a:solidFill>
                  <a:srgbClr val="FF0000"/>
                </a:solidFill>
              </a:rPr>
              <a:t>http://www.hozo.jp </a:t>
            </a:r>
            <a:br>
              <a:rPr lang="en-US" altLang="ja-JP" sz="2400" b="1" dirty="0">
                <a:solidFill>
                  <a:srgbClr val="FF0000"/>
                </a:solidFill>
              </a:rPr>
            </a:br>
            <a:r>
              <a:rPr lang="ja-JP" altLang="en-US" sz="2400" b="1" dirty="0">
                <a:solidFill>
                  <a:srgbClr val="FF0000"/>
                </a:solidFill>
              </a:rPr>
              <a:t>　　</a:t>
            </a:r>
            <a:r>
              <a:rPr lang="ja-JP" altLang="en-US" b="1" dirty="0"/>
              <a:t>オントロジー構築・利用環境「法造」</a:t>
            </a:r>
            <a:r>
              <a:rPr lang="ja-JP" altLang="en-US" dirty="0"/>
              <a:t>の</a:t>
            </a:r>
            <a:r>
              <a:rPr lang="ja-JP" altLang="en-US" b="1" dirty="0"/>
              <a:t>ページ</a:t>
            </a:r>
            <a:endParaRPr lang="en-US" altLang="ja-JP" b="1" dirty="0"/>
          </a:p>
          <a:p>
            <a:pPr lvl="1"/>
            <a:r>
              <a:rPr kumimoji="1" lang="en-US" altLang="ja-JP" b="1" dirty="0">
                <a:solidFill>
                  <a:srgbClr val="FF0000"/>
                </a:solidFill>
              </a:rPr>
              <a:t>URL</a:t>
            </a:r>
            <a:r>
              <a:rPr kumimoji="1" lang="ja-JP" altLang="en-US" b="1" dirty="0"/>
              <a:t>は，世界中</a:t>
            </a:r>
            <a:r>
              <a:rPr kumimoji="1" lang="ja-JP" altLang="en-US" b="1" u="sng" dirty="0">
                <a:solidFill>
                  <a:srgbClr val="0000FF"/>
                </a:solidFill>
              </a:rPr>
              <a:t>“すべて”の</a:t>
            </a:r>
            <a:r>
              <a:rPr kumimoji="1" lang="en-US" altLang="ja-JP" b="1" u="sng" dirty="0">
                <a:solidFill>
                  <a:srgbClr val="0000FF"/>
                </a:solidFill>
              </a:rPr>
              <a:t>Web</a:t>
            </a:r>
            <a:r>
              <a:rPr kumimoji="1" lang="ja-JP" altLang="en-US" b="1" u="sng" dirty="0">
                <a:solidFill>
                  <a:srgbClr val="0000FF"/>
                </a:solidFill>
              </a:rPr>
              <a:t>ページの場所（</a:t>
            </a:r>
            <a:r>
              <a:rPr kumimoji="1" lang="en-US" altLang="ja-JP" b="1" u="sng" dirty="0">
                <a:solidFill>
                  <a:srgbClr val="0000FF"/>
                </a:solidFill>
              </a:rPr>
              <a:t>ID</a:t>
            </a:r>
            <a:r>
              <a:rPr kumimoji="1" lang="ja-JP" altLang="en-US" b="1" u="sng" dirty="0">
                <a:solidFill>
                  <a:srgbClr val="0000FF"/>
                </a:solidFill>
              </a:rPr>
              <a:t>）を一意に特定</a:t>
            </a:r>
            <a:r>
              <a:rPr kumimoji="1" lang="ja-JP" altLang="en-US" b="1" dirty="0"/>
              <a:t>できる仕組み</a:t>
            </a:r>
            <a:endParaRPr kumimoji="1" lang="en-US" altLang="ja-JP" b="1" dirty="0"/>
          </a:p>
          <a:p>
            <a:r>
              <a:rPr lang="ja-JP" altLang="en-US" dirty="0"/>
              <a:t>ハイパー</a:t>
            </a:r>
            <a:r>
              <a:rPr kumimoji="1" lang="ja-JP" altLang="en-US" dirty="0"/>
              <a:t>リンクにより，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ページを“つなげる”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リンク先の</a:t>
            </a:r>
            <a:r>
              <a:rPr kumimoji="1" lang="en-US" altLang="ja-JP" dirty="0"/>
              <a:t>URL</a:t>
            </a:r>
            <a:r>
              <a:rPr kumimoji="1" lang="ja-JP" altLang="en-US" dirty="0"/>
              <a:t>を指定することで，</a:t>
            </a:r>
            <a:r>
              <a:rPr kumimoji="1" lang="ja-JP" altLang="en-US" b="1" u="sng" dirty="0">
                <a:solidFill>
                  <a:srgbClr val="0000FF"/>
                </a:solidFill>
              </a:rPr>
              <a:t>好きな</a:t>
            </a:r>
            <a:r>
              <a:rPr kumimoji="1" lang="en-US" altLang="ja-JP" b="1" u="sng" dirty="0">
                <a:solidFill>
                  <a:srgbClr val="0000FF"/>
                </a:solidFill>
              </a:rPr>
              <a:t>Web</a:t>
            </a:r>
            <a:r>
              <a:rPr kumimoji="1" lang="ja-JP" altLang="en-US" b="1" u="sng" dirty="0">
                <a:solidFill>
                  <a:srgbClr val="0000FF"/>
                </a:solidFill>
              </a:rPr>
              <a:t>ページと自由に“リンク”</a:t>
            </a:r>
            <a:r>
              <a:rPr kumimoji="1" lang="ja-JP" altLang="en-US" dirty="0"/>
              <a:t>できる</a:t>
            </a:r>
            <a:endParaRPr kumimoji="1" lang="en-US" altLang="ja-JP" dirty="0"/>
          </a:p>
          <a:p>
            <a:pPr lvl="2"/>
            <a:r>
              <a:rPr kumimoji="1" lang="ja-JP" altLang="en-US" sz="2800" dirty="0"/>
              <a:t>リンクを辿って，様々な情報にたどり着ける</a:t>
            </a:r>
            <a:endParaRPr kumimoji="1" lang="en-US" altLang="ja-JP" sz="2800" dirty="0"/>
          </a:p>
          <a:p>
            <a:pPr lvl="2"/>
            <a:r>
              <a:rPr kumimoji="1" lang="ja-JP" altLang="en-US" sz="2800" dirty="0"/>
              <a:t>リンクを解析による様々なビジネス</a:t>
            </a:r>
            <a:endParaRPr kumimoji="1" lang="en-US" altLang="ja-JP" sz="2800" dirty="0"/>
          </a:p>
          <a:p>
            <a:pPr lvl="3"/>
            <a:r>
              <a:rPr kumimoji="1" lang="ja-JP" altLang="en-US" sz="2400" dirty="0"/>
              <a:t>例）</a:t>
            </a:r>
            <a:r>
              <a:rPr kumimoji="1" lang="en-US" altLang="ja-JP" sz="2400" dirty="0"/>
              <a:t>Google</a:t>
            </a:r>
            <a:r>
              <a:rPr kumimoji="1" lang="ja-JP" altLang="en-US" sz="2400" dirty="0"/>
              <a:t>などの検索エンジン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正方形/長方形 4"/>
          <p:cNvSpPr/>
          <p:nvPr/>
        </p:nvSpPr>
        <p:spPr bwMode="auto">
          <a:xfrm>
            <a:off x="4562168" y="1033264"/>
            <a:ext cx="2160240" cy="52352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4418152" y="3501008"/>
            <a:ext cx="2160240" cy="52352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7" name="メモ 6"/>
          <p:cNvSpPr/>
          <p:nvPr/>
        </p:nvSpPr>
        <p:spPr bwMode="auto">
          <a:xfrm>
            <a:off x="5909660" y="553879"/>
            <a:ext cx="1512168" cy="557262"/>
          </a:xfrm>
          <a:prstGeom prst="foldedCorner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データ</a:t>
            </a:r>
          </a:p>
        </p:txBody>
      </p:sp>
      <p:sp>
        <p:nvSpPr>
          <p:cNvPr id="8" name="メモ 7"/>
          <p:cNvSpPr/>
          <p:nvPr/>
        </p:nvSpPr>
        <p:spPr bwMode="auto">
          <a:xfrm>
            <a:off x="5364088" y="3055357"/>
            <a:ext cx="1512168" cy="557262"/>
          </a:xfrm>
          <a:prstGeom prst="foldedCorner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データ</a:t>
            </a:r>
          </a:p>
        </p:txBody>
      </p:sp>
      <p:sp>
        <p:nvSpPr>
          <p:cNvPr id="9" name="メモ 8"/>
          <p:cNvSpPr/>
          <p:nvPr/>
        </p:nvSpPr>
        <p:spPr bwMode="auto">
          <a:xfrm>
            <a:off x="903059" y="4987981"/>
            <a:ext cx="7774954" cy="1589707"/>
          </a:xfrm>
          <a:prstGeom prst="foldedCorner">
            <a:avLst>
              <a:gd name="adj" fmla="val 0"/>
            </a:avLst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Linked 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　</a:t>
            </a: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Web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と同じ仕組みでデータを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“公開”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し，　</a:t>
            </a: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/>
            </a:r>
            <a:b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　相互に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“つなぐ”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（リンクする）</a:t>
            </a:r>
          </a:p>
        </p:txBody>
      </p:sp>
      <p:sp>
        <p:nvSpPr>
          <p:cNvPr id="10" name="四角形吹き出し 9"/>
          <p:cNvSpPr/>
          <p:nvPr/>
        </p:nvSpPr>
        <p:spPr bwMode="auto">
          <a:xfrm>
            <a:off x="127856" y="1900343"/>
            <a:ext cx="2304255" cy="557262"/>
          </a:xfrm>
          <a:prstGeom prst="wedgeRectCallout">
            <a:avLst>
              <a:gd name="adj1" fmla="val -6809"/>
              <a:gd name="adj2" fmla="val 96605"/>
            </a:avLst>
          </a:prstGeom>
          <a:solidFill>
            <a:srgbClr val="FFFFCC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URI</a:t>
            </a: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・</a:t>
            </a:r>
            <a:r>
              <a: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IRI</a:t>
            </a:r>
            <a:endParaRPr kumimoji="1" lang="ja-JP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1" name="正方形/長方形 10"/>
          <p:cNvSpPr/>
          <p:nvPr/>
        </p:nvSpPr>
        <p:spPr bwMode="auto">
          <a:xfrm>
            <a:off x="5148063" y="2561692"/>
            <a:ext cx="1800201" cy="417724"/>
          </a:xfrm>
          <a:prstGeom prst="rect">
            <a:avLst/>
          </a:pr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2" name="メモ 11"/>
          <p:cNvSpPr/>
          <p:nvPr/>
        </p:nvSpPr>
        <p:spPr bwMode="auto">
          <a:xfrm>
            <a:off x="5292080" y="2079650"/>
            <a:ext cx="2808314" cy="557262"/>
          </a:xfrm>
          <a:prstGeom prst="foldedCorner">
            <a:avLst/>
          </a:prstGeom>
          <a:solidFill>
            <a:srgbClr val="FFFFCC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データ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（モノ・コト）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3" name="正方形/長方形 12"/>
          <p:cNvSpPr/>
          <p:nvPr/>
        </p:nvSpPr>
        <p:spPr bwMode="auto">
          <a:xfrm>
            <a:off x="6948264" y="4105154"/>
            <a:ext cx="1800201" cy="417724"/>
          </a:xfrm>
          <a:prstGeom prst="rect">
            <a:avLst/>
          </a:pr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4" name="メモ 13"/>
          <p:cNvSpPr/>
          <p:nvPr/>
        </p:nvSpPr>
        <p:spPr bwMode="auto">
          <a:xfrm>
            <a:off x="6207830" y="4496046"/>
            <a:ext cx="2808314" cy="557262"/>
          </a:xfrm>
          <a:prstGeom prst="foldedCorner">
            <a:avLst/>
          </a:prstGeom>
          <a:solidFill>
            <a:srgbClr val="FFFFCC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データ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（モノ・コト）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DBB263-0AAD-4029-9FE0-A58EB4A78D49}" type="slidenum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526980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 smtClean="0"/>
              <a:t>Linked</a:t>
            </a:r>
            <a:r>
              <a:rPr lang="ja-JP" altLang="en-US" sz="4000" dirty="0" smtClean="0"/>
              <a:t> </a:t>
            </a:r>
            <a:r>
              <a:rPr lang="en-US" altLang="ja-JP" sz="4000" dirty="0" smtClean="0"/>
              <a:t>Data</a:t>
            </a:r>
            <a:r>
              <a:rPr lang="ja-JP" altLang="en-US" sz="4000" dirty="0" smtClean="0"/>
              <a:t>の要素技術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19" y="949996"/>
            <a:ext cx="8707545" cy="5748756"/>
          </a:xfrm>
        </p:spPr>
        <p:txBody>
          <a:bodyPr>
            <a:normAutofit fontScale="85000" lnSpcReduction="10000"/>
          </a:bodyPr>
          <a:lstStyle/>
          <a:p>
            <a:r>
              <a:rPr lang="en-US" altLang="ja-JP" u="none" dirty="0" smtClean="0">
                <a:solidFill>
                  <a:srgbClr val="FF0000"/>
                </a:solidFill>
              </a:rPr>
              <a:t>URI</a:t>
            </a:r>
            <a:r>
              <a:rPr lang="ja-JP" altLang="en-US" u="none" dirty="0" smtClean="0"/>
              <a:t>（</a:t>
            </a:r>
            <a:r>
              <a:rPr lang="ja-JP" altLang="ja-JP" u="none" dirty="0"/>
              <a:t>Uniform Resource </a:t>
            </a:r>
            <a:r>
              <a:rPr lang="ja-JP" altLang="ja-JP" u="none" dirty="0" smtClean="0"/>
              <a:t>Identifier</a:t>
            </a:r>
            <a:r>
              <a:rPr lang="ja-JP" altLang="en-US" u="none" dirty="0" smtClean="0"/>
              <a:t>）</a:t>
            </a:r>
            <a:endParaRPr lang="en-US" altLang="ja-JP" u="none" dirty="0" smtClean="0"/>
          </a:p>
          <a:p>
            <a:pPr lvl="1"/>
            <a:r>
              <a:rPr lang="ja-JP" altLang="en-US" dirty="0" smtClean="0"/>
              <a:t>一定の</a:t>
            </a:r>
            <a:r>
              <a:rPr lang="ja-JP" altLang="en-US" dirty="0"/>
              <a:t>記述</a:t>
            </a:r>
            <a:r>
              <a:rPr lang="ja-JP" altLang="en-US" dirty="0" smtClean="0"/>
              <a:t>方式によって，リソース（モノやコト）を示す</a:t>
            </a:r>
            <a:r>
              <a:rPr lang="ja-JP" altLang="en-US" dirty="0"/>
              <a:t>ため</a:t>
            </a:r>
            <a:r>
              <a:rPr lang="ja-JP" altLang="en-US" dirty="0" smtClean="0"/>
              <a:t>の識別子．リソースの場所を表す</a:t>
            </a:r>
            <a:r>
              <a:rPr lang="en-US" altLang="ja-JP" b="1" dirty="0" smtClean="0">
                <a:solidFill>
                  <a:srgbClr val="FF0000"/>
                </a:solidFill>
              </a:rPr>
              <a:t>URL</a:t>
            </a:r>
            <a:r>
              <a:rPr lang="ja-JP" altLang="en-US" dirty="0" smtClean="0"/>
              <a:t>を拡張したもの．</a:t>
            </a:r>
            <a:endParaRPr lang="en-US" altLang="ja-JP" dirty="0"/>
          </a:p>
          <a:p>
            <a:r>
              <a:rPr lang="en-US" altLang="ja-JP" u="none" dirty="0" smtClean="0">
                <a:solidFill>
                  <a:srgbClr val="FF0000"/>
                </a:solidFill>
              </a:rPr>
              <a:t>IRI</a:t>
            </a:r>
            <a:r>
              <a:rPr lang="ja-JP" altLang="en-US" u="none" dirty="0" smtClean="0"/>
              <a:t>（</a:t>
            </a:r>
            <a:r>
              <a:rPr lang="ja-JP" altLang="ja-JP" u="none" dirty="0"/>
              <a:t>Internationalized Resource </a:t>
            </a:r>
            <a:r>
              <a:rPr lang="ja-JP" altLang="ja-JP" u="none" dirty="0" smtClean="0"/>
              <a:t>Identifier</a:t>
            </a:r>
            <a:r>
              <a:rPr lang="ja-JP" altLang="en-US" u="none" dirty="0" smtClean="0"/>
              <a:t>）</a:t>
            </a:r>
            <a:endParaRPr lang="en-US" altLang="ja-JP" u="none" dirty="0" smtClean="0"/>
          </a:p>
          <a:p>
            <a:pPr lvl="1"/>
            <a:r>
              <a:rPr lang="en-US" altLang="ja-JP" dirty="0" smtClean="0"/>
              <a:t>URI</a:t>
            </a:r>
            <a:r>
              <a:rPr lang="ja-JP" altLang="en-US" dirty="0" smtClean="0"/>
              <a:t>を拡張し，漢字，日本語文字など多言語に対応したもの．</a:t>
            </a:r>
            <a:endParaRPr lang="en-US" altLang="ja-JP" dirty="0" smtClean="0"/>
          </a:p>
          <a:p>
            <a:r>
              <a:rPr lang="en-US" altLang="ja-JP" u="none" dirty="0" smtClean="0">
                <a:solidFill>
                  <a:srgbClr val="FF0000"/>
                </a:solidFill>
              </a:rPr>
              <a:t>RDF</a:t>
            </a:r>
            <a:r>
              <a:rPr lang="ja-JP" altLang="en-US" u="none" dirty="0"/>
              <a:t>（</a:t>
            </a:r>
            <a:r>
              <a:rPr lang="en-US" altLang="ja-JP" u="none" dirty="0"/>
              <a:t>Resource Description Framework</a:t>
            </a:r>
            <a:r>
              <a:rPr lang="ja-JP" altLang="en-US" u="none" dirty="0"/>
              <a:t>）</a:t>
            </a:r>
            <a:endParaRPr lang="en-US" altLang="ja-JP" u="none" dirty="0" smtClean="0"/>
          </a:p>
          <a:p>
            <a:pPr lvl="1"/>
            <a:r>
              <a:rPr lang="ja-JP" altLang="en-US" dirty="0" smtClean="0"/>
              <a:t>リソースを</a:t>
            </a:r>
            <a:r>
              <a:rPr lang="ja-JP" altLang="en-US" dirty="0"/>
              <a:t>記述するための統一的</a:t>
            </a:r>
            <a:r>
              <a:rPr lang="ja-JP" altLang="en-US" dirty="0" smtClean="0"/>
              <a:t>枠組み．</a:t>
            </a:r>
            <a:endParaRPr lang="en-US" altLang="ja-JP" dirty="0" smtClean="0"/>
          </a:p>
          <a:p>
            <a:pPr lvl="1"/>
            <a:r>
              <a:rPr lang="ja-JP" altLang="en-US" b="1" dirty="0">
                <a:solidFill>
                  <a:srgbClr val="0000FF"/>
                </a:solidFill>
              </a:rPr>
              <a:t>主語（</a:t>
            </a:r>
            <a:r>
              <a:rPr lang="en-US" altLang="ja-JP" b="1" dirty="0">
                <a:solidFill>
                  <a:srgbClr val="0000FF"/>
                </a:solidFill>
              </a:rPr>
              <a:t>subject</a:t>
            </a:r>
            <a:r>
              <a:rPr lang="ja-JP" altLang="en-US" b="1" dirty="0">
                <a:solidFill>
                  <a:srgbClr val="0000FF"/>
                </a:solidFill>
              </a:rPr>
              <a:t>），述語（</a:t>
            </a:r>
            <a:r>
              <a:rPr lang="en-US" altLang="ja-JP" b="1" dirty="0">
                <a:solidFill>
                  <a:srgbClr val="0000FF"/>
                </a:solidFill>
              </a:rPr>
              <a:t>predicate</a:t>
            </a:r>
            <a:r>
              <a:rPr lang="ja-JP" altLang="en-US" b="1" dirty="0">
                <a:solidFill>
                  <a:srgbClr val="0000FF"/>
                </a:solidFill>
              </a:rPr>
              <a:t>），目的語（</a:t>
            </a:r>
            <a:r>
              <a:rPr lang="en-US" altLang="ja-JP" b="1" dirty="0">
                <a:solidFill>
                  <a:srgbClr val="0000FF"/>
                </a:solidFill>
              </a:rPr>
              <a:t>object</a:t>
            </a:r>
            <a:r>
              <a:rPr lang="ja-JP" altLang="en-US" b="1" dirty="0">
                <a:solidFill>
                  <a:srgbClr val="0000FF"/>
                </a:solidFill>
              </a:rPr>
              <a:t>）</a:t>
            </a:r>
            <a:r>
              <a:rPr lang="ja-JP" altLang="en-US" dirty="0">
                <a:solidFill>
                  <a:srgbClr val="0000FF"/>
                </a:solidFill>
              </a:rPr>
              <a:t>の</a:t>
            </a:r>
            <a:r>
              <a:rPr lang="en-US" altLang="ja-JP" b="1" dirty="0">
                <a:solidFill>
                  <a:srgbClr val="0000FF"/>
                </a:solidFill>
              </a:rPr>
              <a:t>3</a:t>
            </a:r>
            <a:r>
              <a:rPr lang="ja-JP" altLang="en-US" b="1" dirty="0">
                <a:solidFill>
                  <a:srgbClr val="0000FF"/>
                </a:solidFill>
              </a:rPr>
              <a:t>つ組み（トリプル）</a:t>
            </a:r>
            <a:r>
              <a:rPr lang="ja-JP" altLang="en-US" dirty="0"/>
              <a:t>の組み合わせで，リソースに関する情報を表現する．</a:t>
            </a:r>
          </a:p>
          <a:p>
            <a:r>
              <a:rPr lang="ja-JP" altLang="en-US" u="none" dirty="0" smtClean="0">
                <a:solidFill>
                  <a:srgbClr val="FF0000"/>
                </a:solidFill>
              </a:rPr>
              <a:t>オントロジー</a:t>
            </a:r>
            <a:r>
              <a:rPr lang="ja-JP" altLang="en-US" u="none" dirty="0" smtClean="0"/>
              <a:t>（</a:t>
            </a:r>
            <a:r>
              <a:rPr lang="en-US" altLang="ja-JP" u="none" dirty="0" smtClean="0"/>
              <a:t>Ontology</a:t>
            </a:r>
            <a:r>
              <a:rPr lang="ja-JP" altLang="en-US" u="none" dirty="0" smtClean="0"/>
              <a:t>）</a:t>
            </a:r>
            <a:endParaRPr lang="en-US" altLang="ja-JP" u="none" dirty="0" smtClean="0"/>
          </a:p>
          <a:p>
            <a:pPr lvl="1"/>
            <a:r>
              <a:rPr lang="ja-JP" altLang="en-US" dirty="0"/>
              <a:t>データ</a:t>
            </a:r>
            <a:r>
              <a:rPr lang="ja-JP" altLang="en-US" dirty="0" smtClean="0"/>
              <a:t>を</a:t>
            </a:r>
            <a:r>
              <a:rPr lang="ja-JP" altLang="en-US" dirty="0"/>
              <a:t>記述</a:t>
            </a:r>
            <a:r>
              <a:rPr lang="ja-JP" altLang="en-US" dirty="0" smtClean="0"/>
              <a:t>するための語彙やスキーマを定義したもの</a:t>
            </a:r>
            <a:endParaRPr lang="en-US" altLang="ja-JP" dirty="0" smtClean="0"/>
          </a:p>
          <a:p>
            <a:r>
              <a:rPr lang="en-US" altLang="ja-JP" u="none" dirty="0" smtClean="0">
                <a:solidFill>
                  <a:srgbClr val="FF0000"/>
                </a:solidFill>
              </a:rPr>
              <a:t>SPARQ</a:t>
            </a:r>
            <a:r>
              <a:rPr lang="en-US" altLang="ja-JP" u="none" dirty="0">
                <a:solidFill>
                  <a:srgbClr val="FF0000"/>
                </a:solidFill>
              </a:rPr>
              <a:t>L</a:t>
            </a:r>
            <a:endParaRPr lang="en-US" altLang="ja-JP" u="none" dirty="0" smtClean="0">
              <a:solidFill>
                <a:srgbClr val="FF0000"/>
              </a:solidFill>
            </a:endParaRPr>
          </a:p>
          <a:p>
            <a:pPr lvl="1"/>
            <a:r>
              <a:rPr lang="en-US" altLang="ja-JP" dirty="0" smtClean="0"/>
              <a:t>RDF</a:t>
            </a:r>
            <a:r>
              <a:rPr lang="ja-JP" altLang="en-US" dirty="0" smtClean="0"/>
              <a:t>で記述されたデータを</a:t>
            </a:r>
            <a:r>
              <a:rPr lang="ja-JP" altLang="en-US" dirty="0"/>
              <a:t>検索するための</a:t>
            </a:r>
            <a:r>
              <a:rPr lang="ja-JP" altLang="en-US" dirty="0" smtClean="0"/>
              <a:t>クエリ言語</a:t>
            </a:r>
            <a:endParaRPr lang="en-US" altLang="ja-JP" b="1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DBB263-0AAD-4029-9FE0-A58EB4A78D49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269802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4015" y="154263"/>
            <a:ext cx="5997261" cy="678318"/>
          </a:xfrm>
        </p:spPr>
        <p:txBody>
          <a:bodyPr>
            <a:normAutofit/>
          </a:bodyPr>
          <a:lstStyle/>
          <a:p>
            <a:r>
              <a:rPr lang="en-US" altLang="ja-JP" dirty="0"/>
              <a:t>Linked Data (RDF)</a:t>
            </a:r>
            <a:r>
              <a:rPr lang="ja-JP" altLang="en-US" dirty="0"/>
              <a:t>の表現例</a:t>
            </a:r>
            <a:endParaRPr kumimoji="1" lang="ja-JP" altLang="en-US" sz="3200" dirty="0"/>
          </a:p>
        </p:txBody>
      </p:sp>
      <p:sp>
        <p:nvSpPr>
          <p:cNvPr id="7" name="円/楕円 6"/>
          <p:cNvSpPr/>
          <p:nvPr/>
        </p:nvSpPr>
        <p:spPr bwMode="auto">
          <a:xfrm>
            <a:off x="3795812" y="1386297"/>
            <a:ext cx="1170590" cy="792088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日本</a:t>
            </a:r>
          </a:p>
        </p:txBody>
      </p:sp>
      <p:sp>
        <p:nvSpPr>
          <p:cNvPr id="8" name="円/楕円 7"/>
          <p:cNvSpPr/>
          <p:nvPr/>
        </p:nvSpPr>
        <p:spPr bwMode="auto">
          <a:xfrm>
            <a:off x="467244" y="3040244"/>
            <a:ext cx="1170590" cy="792088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大阪大学</a:t>
            </a:r>
          </a:p>
        </p:txBody>
      </p:sp>
      <p:cxnSp>
        <p:nvCxnSpPr>
          <p:cNvPr id="10" name="直線矢印コネクタ 9"/>
          <p:cNvCxnSpPr>
            <a:stCxn id="8" idx="6"/>
            <a:endCxn id="7" idx="2"/>
          </p:cNvCxnSpPr>
          <p:nvPr/>
        </p:nvCxnSpPr>
        <p:spPr bwMode="auto">
          <a:xfrm flipV="1">
            <a:off x="1637834" y="1782341"/>
            <a:ext cx="2157978" cy="1653947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3" name="テキスト ボックス 12"/>
          <p:cNvSpPr txBox="1"/>
          <p:nvPr/>
        </p:nvSpPr>
        <p:spPr>
          <a:xfrm>
            <a:off x="2487899" y="21249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国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280205" y="2279444"/>
            <a:ext cx="201048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おおさかだいがく</a:t>
            </a:r>
          </a:p>
        </p:txBody>
      </p:sp>
      <p:cxnSp>
        <p:nvCxnSpPr>
          <p:cNvPr id="18" name="直線矢印コネクタ 17"/>
          <p:cNvCxnSpPr>
            <a:stCxn id="8" idx="6"/>
            <a:endCxn id="16" idx="1"/>
          </p:cNvCxnSpPr>
          <p:nvPr/>
        </p:nvCxnSpPr>
        <p:spPr bwMode="auto">
          <a:xfrm flipV="1">
            <a:off x="1637834" y="2479499"/>
            <a:ext cx="2642371" cy="956789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5" name="テキスト ボックス 24"/>
          <p:cNvSpPr txBox="1"/>
          <p:nvPr/>
        </p:nvSpPr>
        <p:spPr>
          <a:xfrm>
            <a:off x="2767406" y="23840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読み仮名</a:t>
            </a:r>
          </a:p>
        </p:txBody>
      </p:sp>
      <p:sp>
        <p:nvSpPr>
          <p:cNvPr id="30" name="円/楕円 29"/>
          <p:cNvSpPr/>
          <p:nvPr/>
        </p:nvSpPr>
        <p:spPr bwMode="auto">
          <a:xfrm>
            <a:off x="3717473" y="3068960"/>
            <a:ext cx="1170590" cy="792088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吹田市</a:t>
            </a:r>
          </a:p>
        </p:txBody>
      </p:sp>
      <p:cxnSp>
        <p:nvCxnSpPr>
          <p:cNvPr id="31" name="直線矢印コネクタ 30"/>
          <p:cNvCxnSpPr>
            <a:stCxn id="8" idx="6"/>
            <a:endCxn id="30" idx="2"/>
          </p:cNvCxnSpPr>
          <p:nvPr/>
        </p:nvCxnSpPr>
        <p:spPr bwMode="auto">
          <a:xfrm>
            <a:off x="1637834" y="3436288"/>
            <a:ext cx="2079639" cy="28716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3" name="円/楕円 32"/>
          <p:cNvSpPr/>
          <p:nvPr/>
        </p:nvSpPr>
        <p:spPr bwMode="auto">
          <a:xfrm>
            <a:off x="6988569" y="4688932"/>
            <a:ext cx="1529972" cy="792088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00296951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(VIAF)</a:t>
            </a: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cxnSp>
        <p:nvCxnSpPr>
          <p:cNvPr id="34" name="直線矢印コネクタ 33"/>
          <p:cNvCxnSpPr>
            <a:stCxn id="48" idx="6"/>
            <a:endCxn id="33" idx="2"/>
          </p:cNvCxnSpPr>
          <p:nvPr/>
        </p:nvCxnSpPr>
        <p:spPr bwMode="auto">
          <a:xfrm flipV="1">
            <a:off x="5251250" y="5084976"/>
            <a:ext cx="1737319" cy="376104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5" name="テキスト ボックス 34"/>
          <p:cNvSpPr txBox="1"/>
          <p:nvPr/>
        </p:nvSpPr>
        <p:spPr>
          <a:xfrm>
            <a:off x="309266" y="4312133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国立国会図書館典拠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ID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166294" y="31456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本部所在地</a:t>
            </a: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234015" y="915068"/>
            <a:ext cx="8704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  <a:hlinkClick r:id="rId2"/>
              </a:rPr>
              <a:t>http://www.wikidata.org/entity/Q651233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　という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IRI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から得られる情報の一部（</a:t>
            </a:r>
            <a:r>
              <a:rPr kumimoji="1" lang="en-US" altLang="ja-JP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Wikidata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より）</a:t>
            </a:r>
          </a:p>
        </p:txBody>
      </p:sp>
      <p:sp>
        <p:nvSpPr>
          <p:cNvPr id="48" name="円/楕円 47"/>
          <p:cNvSpPr/>
          <p:nvPr/>
        </p:nvSpPr>
        <p:spPr bwMode="auto">
          <a:xfrm>
            <a:off x="3821475" y="5045095"/>
            <a:ext cx="1429775" cy="831969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00296951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（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Web NDL </a:t>
            </a:r>
            <a:b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Authorities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）</a:t>
            </a:r>
            <a:endParaRPr kumimoji="1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cxnSp>
        <p:nvCxnSpPr>
          <p:cNvPr id="49" name="直線矢印コネクタ 48"/>
          <p:cNvCxnSpPr>
            <a:stCxn id="8" idx="6"/>
            <a:endCxn id="48" idx="2"/>
          </p:cNvCxnSpPr>
          <p:nvPr/>
        </p:nvCxnSpPr>
        <p:spPr bwMode="auto">
          <a:xfrm>
            <a:off x="1637834" y="3436288"/>
            <a:ext cx="2183641" cy="2024792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0" name="テキスト ボックス 49"/>
          <p:cNvSpPr txBox="1"/>
          <p:nvPr/>
        </p:nvSpPr>
        <p:spPr>
          <a:xfrm>
            <a:off x="5118172" y="4860429"/>
            <a:ext cx="17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skos:exactMatch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524547" y="5621178"/>
            <a:ext cx="12105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大阪大学</a:t>
            </a:r>
          </a:p>
        </p:txBody>
      </p:sp>
      <p:cxnSp>
        <p:nvCxnSpPr>
          <p:cNvPr id="56" name="直線矢印コネクタ 55"/>
          <p:cNvCxnSpPr>
            <a:stCxn id="48" idx="6"/>
            <a:endCxn id="55" idx="1"/>
          </p:cNvCxnSpPr>
          <p:nvPr/>
        </p:nvCxnSpPr>
        <p:spPr bwMode="auto">
          <a:xfrm>
            <a:off x="5251250" y="5461080"/>
            <a:ext cx="1273297" cy="360153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7" name="テキスト ボックス 56"/>
          <p:cNvSpPr txBox="1"/>
          <p:nvPr/>
        </p:nvSpPr>
        <p:spPr>
          <a:xfrm>
            <a:off x="5485284" y="56081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標目</a:t>
            </a:r>
          </a:p>
        </p:txBody>
      </p:sp>
      <p:sp>
        <p:nvSpPr>
          <p:cNvPr id="63" name="四角形吹き出し 62"/>
          <p:cNvSpPr/>
          <p:nvPr/>
        </p:nvSpPr>
        <p:spPr bwMode="auto">
          <a:xfrm>
            <a:off x="301141" y="1864927"/>
            <a:ext cx="2061462" cy="749940"/>
          </a:xfrm>
          <a:prstGeom prst="wedgeRectCallout">
            <a:avLst>
              <a:gd name="adj1" fmla="val -19741"/>
              <a:gd name="adj2" fmla="val 109700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リソース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：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/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IRI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で表される事物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4" name="四角形吹き出し 63"/>
          <p:cNvSpPr/>
          <p:nvPr/>
        </p:nvSpPr>
        <p:spPr bwMode="auto">
          <a:xfrm>
            <a:off x="508847" y="4831574"/>
            <a:ext cx="2394550" cy="1192554"/>
          </a:xfrm>
          <a:prstGeom prst="wedgeRectCallout">
            <a:avLst>
              <a:gd name="adj1" fmla="val -14691"/>
              <a:gd name="adj2" fmla="val -65423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プロパティ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：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/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</a:b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リソース間（もしくはリソースとリテラル間）の関係を表す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5" name="四角形吹き出し 64"/>
          <p:cNvSpPr/>
          <p:nvPr/>
        </p:nvSpPr>
        <p:spPr bwMode="auto">
          <a:xfrm>
            <a:off x="6695495" y="1704515"/>
            <a:ext cx="1338129" cy="845116"/>
          </a:xfrm>
          <a:prstGeom prst="wedgeRectCallout">
            <a:avLst>
              <a:gd name="adj1" fmla="val -75660"/>
              <a:gd name="adj2" fmla="val 31981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リテラル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：文字列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6" name="正方形/長方形 65"/>
          <p:cNvSpPr/>
          <p:nvPr/>
        </p:nvSpPr>
        <p:spPr bwMode="auto">
          <a:xfrm>
            <a:off x="388905" y="2938059"/>
            <a:ext cx="4706722" cy="1004497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720232" y="3618950"/>
            <a:ext cx="646331" cy="369332"/>
          </a:xfrm>
          <a:prstGeom prst="rect">
            <a:avLst/>
          </a:prstGeom>
          <a:solidFill>
            <a:srgbClr val="CCFFFF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主語</a:t>
            </a: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2443655" y="3618950"/>
            <a:ext cx="646331" cy="369332"/>
          </a:xfrm>
          <a:prstGeom prst="rect">
            <a:avLst/>
          </a:prstGeom>
          <a:solidFill>
            <a:srgbClr val="CCFFFF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述語</a:t>
            </a: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3894135" y="3634825"/>
            <a:ext cx="877163" cy="369332"/>
          </a:xfrm>
          <a:prstGeom prst="rect">
            <a:avLst/>
          </a:prstGeom>
          <a:solidFill>
            <a:srgbClr val="CCFFFF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目的語</a:t>
            </a:r>
          </a:p>
        </p:txBody>
      </p:sp>
      <p:sp>
        <p:nvSpPr>
          <p:cNvPr id="70" name="四角形吹き出し 69"/>
          <p:cNvSpPr/>
          <p:nvPr/>
        </p:nvSpPr>
        <p:spPr bwMode="auto">
          <a:xfrm>
            <a:off x="5285448" y="2774729"/>
            <a:ext cx="2668140" cy="438527"/>
          </a:xfrm>
          <a:prstGeom prst="wedgeRectCallout">
            <a:avLst>
              <a:gd name="adj1" fmla="val -58405"/>
              <a:gd name="adj2" fmla="val 43565"/>
            </a:avLst>
          </a:prstGeom>
          <a:solidFill>
            <a:srgbClr val="CCFF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トリプル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（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3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つ組み）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5126254" y="3205152"/>
            <a:ext cx="3838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①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RDF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は「トリプルの組み合わせ」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/>
            </a:r>
            <a:b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　で表される</a:t>
            </a:r>
          </a:p>
        </p:txBody>
      </p:sp>
      <p:sp>
        <p:nvSpPr>
          <p:cNvPr id="73" name="正方形/長方形 72"/>
          <p:cNvSpPr/>
          <p:nvPr/>
        </p:nvSpPr>
        <p:spPr bwMode="auto">
          <a:xfrm>
            <a:off x="3510565" y="4624420"/>
            <a:ext cx="5074765" cy="1468876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4639257" y="3916534"/>
            <a:ext cx="452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②目的語が他のリソースのとき，トリプル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/>
            </a:r>
            <a:b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　を辿って更なる情報が得られる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720232" y="6133177"/>
            <a:ext cx="83836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>注：この図中においてリソースとプロパティは名前を示しているが，正確には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/>
            </a:r>
            <a:b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</a:b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>　　すべてのリソースおよびプロパティが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>IRI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>用いて表されている．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ＭＳ Ｐゴシック"/>
              <a:ea typeface="ＭＳ Ｐゴシック"/>
              <a:cs typeface="+mn-cs"/>
            </a:endParaRP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85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3" grpId="0" animBg="1"/>
      <p:bldP spid="7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193924"/>
            <a:ext cx="6020853" cy="678318"/>
          </a:xfrm>
        </p:spPr>
        <p:txBody>
          <a:bodyPr>
            <a:normAutofit/>
          </a:bodyPr>
          <a:lstStyle/>
          <a:p>
            <a:r>
              <a:rPr lang="en-US" altLang="ja-JP" dirty="0"/>
              <a:t>Linked Data (RDF)</a:t>
            </a:r>
            <a:r>
              <a:rPr lang="ja-JP" altLang="en-US" dirty="0" smtClean="0"/>
              <a:t>の表現例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 bwMode="auto">
          <a:xfrm>
            <a:off x="3795811" y="1052736"/>
            <a:ext cx="2335803" cy="963743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http://www.wikidata.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org/entity/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Q17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円/楕円 7"/>
          <p:cNvSpPr/>
          <p:nvPr/>
        </p:nvSpPr>
        <p:spPr bwMode="auto">
          <a:xfrm>
            <a:off x="133491" y="2915935"/>
            <a:ext cx="2016224" cy="110303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http://www.wikidata.</a:t>
            </a:r>
            <a:b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</a:b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org/entity/</a:t>
            </a: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Q651233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cxnSp>
        <p:nvCxnSpPr>
          <p:cNvPr id="10" name="直線矢印コネクタ 9"/>
          <p:cNvCxnSpPr>
            <a:stCxn id="8" idx="6"/>
            <a:endCxn id="7" idx="2"/>
          </p:cNvCxnSpPr>
          <p:nvPr/>
        </p:nvCxnSpPr>
        <p:spPr bwMode="auto">
          <a:xfrm flipV="1">
            <a:off x="2149715" y="1534608"/>
            <a:ext cx="1646096" cy="1932846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3" name="テキスト ボックス 12"/>
          <p:cNvSpPr txBox="1"/>
          <p:nvPr/>
        </p:nvSpPr>
        <p:spPr>
          <a:xfrm>
            <a:off x="497704" y="2130811"/>
            <a:ext cx="4028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https://www.wikidata.org/entry/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P17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978082" y="2062008"/>
            <a:ext cx="201048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おおさかだいがく</a:t>
            </a:r>
          </a:p>
        </p:txBody>
      </p:sp>
      <p:cxnSp>
        <p:nvCxnSpPr>
          <p:cNvPr id="18" name="直線矢印コネクタ 17"/>
          <p:cNvCxnSpPr>
            <a:stCxn id="8" idx="6"/>
            <a:endCxn id="16" idx="1"/>
          </p:cNvCxnSpPr>
          <p:nvPr/>
        </p:nvCxnSpPr>
        <p:spPr bwMode="auto">
          <a:xfrm flipV="1">
            <a:off x="2149715" y="2262063"/>
            <a:ext cx="2828367" cy="1205391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5" name="テキスト ボックス 24"/>
          <p:cNvSpPr txBox="1"/>
          <p:nvPr/>
        </p:nvSpPr>
        <p:spPr>
          <a:xfrm>
            <a:off x="2376470" y="2571153"/>
            <a:ext cx="422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https://www.wikidata.org/entry/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P1814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30" name="円/楕円 29"/>
          <p:cNvSpPr/>
          <p:nvPr/>
        </p:nvSpPr>
        <p:spPr bwMode="auto">
          <a:xfrm>
            <a:off x="6599678" y="2779760"/>
            <a:ext cx="2508826" cy="100928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http://www.wikidata.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org/entity/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Q653510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cxnSp>
        <p:nvCxnSpPr>
          <p:cNvPr id="31" name="直線矢印コネクタ 30"/>
          <p:cNvCxnSpPr>
            <a:stCxn id="8" idx="6"/>
            <a:endCxn id="30" idx="2"/>
          </p:cNvCxnSpPr>
          <p:nvPr/>
        </p:nvCxnSpPr>
        <p:spPr bwMode="auto">
          <a:xfrm flipV="1">
            <a:off x="2149715" y="3284400"/>
            <a:ext cx="4449963" cy="183054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3" name="円/楕円 32"/>
          <p:cNvSpPr/>
          <p:nvPr/>
        </p:nvSpPr>
        <p:spPr bwMode="auto">
          <a:xfrm>
            <a:off x="6876257" y="3861048"/>
            <a:ext cx="2103650" cy="899081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http://viaf.org/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viaf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136860286</a:t>
            </a:r>
          </a:p>
        </p:txBody>
      </p:sp>
      <p:cxnSp>
        <p:nvCxnSpPr>
          <p:cNvPr id="34" name="直線矢印コネクタ 33"/>
          <p:cNvCxnSpPr>
            <a:stCxn id="48" idx="6"/>
            <a:endCxn id="33" idx="2"/>
          </p:cNvCxnSpPr>
          <p:nvPr/>
        </p:nvCxnSpPr>
        <p:spPr bwMode="auto">
          <a:xfrm flipV="1">
            <a:off x="5546216" y="4310589"/>
            <a:ext cx="1330041" cy="1173682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5" name="テキスト ボックス 34"/>
          <p:cNvSpPr txBox="1"/>
          <p:nvPr/>
        </p:nvSpPr>
        <p:spPr>
          <a:xfrm>
            <a:off x="1709129" y="3996095"/>
            <a:ext cx="407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https://www.wikidata.org/entry/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P349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372435" y="3229562"/>
            <a:ext cx="485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https://www.wikidata.org/entry/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P159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48" name="円/楕円 47"/>
          <p:cNvSpPr/>
          <p:nvPr/>
        </p:nvSpPr>
        <p:spPr bwMode="auto">
          <a:xfrm>
            <a:off x="2843524" y="5091133"/>
            <a:ext cx="2702692" cy="786275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http://id.ndl.go.jp/auth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/ndlna/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00296951</a:t>
            </a:r>
          </a:p>
        </p:txBody>
      </p:sp>
      <p:cxnSp>
        <p:nvCxnSpPr>
          <p:cNvPr id="49" name="直線矢印コネクタ 48"/>
          <p:cNvCxnSpPr>
            <a:stCxn id="8" idx="6"/>
            <a:endCxn id="48" idx="1"/>
          </p:cNvCxnSpPr>
          <p:nvPr/>
        </p:nvCxnSpPr>
        <p:spPr bwMode="auto">
          <a:xfrm>
            <a:off x="2149715" y="3467454"/>
            <a:ext cx="1089609" cy="1738826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0" name="テキスト ボックス 49"/>
          <p:cNvSpPr txBox="1"/>
          <p:nvPr/>
        </p:nvSpPr>
        <p:spPr>
          <a:xfrm>
            <a:off x="3388235" y="4744478"/>
            <a:ext cx="563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http://www.w3.org/2004/02/skos/core#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exactMatch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7152554" y="6309320"/>
            <a:ext cx="12105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大阪大学</a:t>
            </a:r>
          </a:p>
        </p:txBody>
      </p:sp>
      <p:cxnSp>
        <p:nvCxnSpPr>
          <p:cNvPr id="56" name="直線矢印コネクタ 55"/>
          <p:cNvCxnSpPr>
            <a:stCxn id="48" idx="6"/>
            <a:endCxn id="55" idx="1"/>
          </p:cNvCxnSpPr>
          <p:nvPr/>
        </p:nvCxnSpPr>
        <p:spPr bwMode="auto">
          <a:xfrm>
            <a:off x="5546216" y="5484271"/>
            <a:ext cx="1606338" cy="1025104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7" name="テキスト ボックス 56"/>
          <p:cNvSpPr txBox="1"/>
          <p:nvPr/>
        </p:nvSpPr>
        <p:spPr>
          <a:xfrm>
            <a:off x="3725923" y="5839516"/>
            <a:ext cx="510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http://www.w3.org/2008/05/skos-xl#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prefLabel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33491" y="961706"/>
            <a:ext cx="34692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>すべてのリソースおよびプロパティは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>IRI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>用いて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/>
            </a:r>
            <a:b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</a:b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>表される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ＭＳ Ｐゴシック"/>
              <a:ea typeface="ＭＳ Ｐゴシック"/>
              <a:cs typeface="+mn-cs"/>
            </a:endParaRPr>
          </a:p>
        </p:txBody>
      </p:sp>
      <p:sp>
        <p:nvSpPr>
          <p:cNvPr id="100" name="日付プレースホルダー 9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793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193924"/>
            <a:ext cx="6097909" cy="678318"/>
          </a:xfrm>
        </p:spPr>
        <p:txBody>
          <a:bodyPr>
            <a:norm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PREFIX</a:t>
            </a:r>
            <a:r>
              <a:rPr lang="ja-JP" altLang="en-US" dirty="0"/>
              <a:t>：</a:t>
            </a:r>
            <a:r>
              <a:rPr lang="en-US" altLang="ja-JP" dirty="0"/>
              <a:t>IRI</a:t>
            </a:r>
            <a:r>
              <a:rPr lang="ja-JP" altLang="en-US" dirty="0"/>
              <a:t>の省略表現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 bwMode="auto">
          <a:xfrm>
            <a:off x="3795811" y="1052736"/>
            <a:ext cx="2335803" cy="963743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http://www.wikidata.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org/entity/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Q17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円/楕円 7"/>
          <p:cNvSpPr/>
          <p:nvPr/>
        </p:nvSpPr>
        <p:spPr bwMode="auto">
          <a:xfrm>
            <a:off x="133491" y="2915935"/>
            <a:ext cx="2016224" cy="110303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http://www.wikidata.</a:t>
            </a:r>
            <a:b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</a:b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org/entity/</a:t>
            </a: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Q651233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cxnSp>
        <p:nvCxnSpPr>
          <p:cNvPr id="10" name="直線矢印コネクタ 9"/>
          <p:cNvCxnSpPr>
            <a:stCxn id="8" idx="6"/>
            <a:endCxn id="7" idx="2"/>
          </p:cNvCxnSpPr>
          <p:nvPr/>
        </p:nvCxnSpPr>
        <p:spPr bwMode="auto">
          <a:xfrm flipV="1">
            <a:off x="2149715" y="1534608"/>
            <a:ext cx="1646096" cy="1932846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3" name="テキスト ボックス 12"/>
          <p:cNvSpPr txBox="1"/>
          <p:nvPr/>
        </p:nvSpPr>
        <p:spPr>
          <a:xfrm>
            <a:off x="497704" y="2130811"/>
            <a:ext cx="4028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https://www.wikidata.org/entry/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P17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978082" y="2062008"/>
            <a:ext cx="201048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おおさかだいがく</a:t>
            </a:r>
          </a:p>
        </p:txBody>
      </p:sp>
      <p:cxnSp>
        <p:nvCxnSpPr>
          <p:cNvPr id="18" name="直線矢印コネクタ 17"/>
          <p:cNvCxnSpPr>
            <a:stCxn id="8" idx="6"/>
            <a:endCxn id="16" idx="1"/>
          </p:cNvCxnSpPr>
          <p:nvPr/>
        </p:nvCxnSpPr>
        <p:spPr bwMode="auto">
          <a:xfrm flipV="1">
            <a:off x="2149715" y="2262063"/>
            <a:ext cx="2828367" cy="1205391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5" name="テキスト ボックス 24"/>
          <p:cNvSpPr txBox="1"/>
          <p:nvPr/>
        </p:nvSpPr>
        <p:spPr>
          <a:xfrm>
            <a:off x="2376470" y="2571153"/>
            <a:ext cx="422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https://www.wikidata.org/entry/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P1814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30" name="円/楕円 29"/>
          <p:cNvSpPr/>
          <p:nvPr/>
        </p:nvSpPr>
        <p:spPr bwMode="auto">
          <a:xfrm>
            <a:off x="6599678" y="2779760"/>
            <a:ext cx="2508826" cy="100928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http://www.wikidata.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org/entity/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Q653510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cxnSp>
        <p:nvCxnSpPr>
          <p:cNvPr id="31" name="直線矢印コネクタ 30"/>
          <p:cNvCxnSpPr>
            <a:stCxn id="8" idx="6"/>
            <a:endCxn id="30" idx="2"/>
          </p:cNvCxnSpPr>
          <p:nvPr/>
        </p:nvCxnSpPr>
        <p:spPr bwMode="auto">
          <a:xfrm flipV="1">
            <a:off x="2149715" y="3284400"/>
            <a:ext cx="4449963" cy="183054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3" name="円/楕円 32"/>
          <p:cNvSpPr/>
          <p:nvPr/>
        </p:nvSpPr>
        <p:spPr bwMode="auto">
          <a:xfrm>
            <a:off x="6876257" y="3861048"/>
            <a:ext cx="2103650" cy="899081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http://viaf.org/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viaf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136860286</a:t>
            </a:r>
          </a:p>
        </p:txBody>
      </p:sp>
      <p:cxnSp>
        <p:nvCxnSpPr>
          <p:cNvPr id="34" name="直線矢印コネクタ 33"/>
          <p:cNvCxnSpPr>
            <a:stCxn id="48" idx="6"/>
            <a:endCxn id="33" idx="2"/>
          </p:cNvCxnSpPr>
          <p:nvPr/>
        </p:nvCxnSpPr>
        <p:spPr bwMode="auto">
          <a:xfrm flipV="1">
            <a:off x="5546216" y="4310589"/>
            <a:ext cx="1330041" cy="1173682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5" name="テキスト ボックス 34"/>
          <p:cNvSpPr txBox="1"/>
          <p:nvPr/>
        </p:nvSpPr>
        <p:spPr>
          <a:xfrm>
            <a:off x="1709129" y="3996095"/>
            <a:ext cx="407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https://www.wikidata.org/entry/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P349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372435" y="3229562"/>
            <a:ext cx="485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https://www.wikidata.org/entry/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P159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48" name="円/楕円 47"/>
          <p:cNvSpPr/>
          <p:nvPr/>
        </p:nvSpPr>
        <p:spPr bwMode="auto">
          <a:xfrm>
            <a:off x="2843524" y="5091133"/>
            <a:ext cx="2702692" cy="786275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http://id.ndl.go.jp/auth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/ndlna/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00296951</a:t>
            </a:r>
          </a:p>
        </p:txBody>
      </p:sp>
      <p:cxnSp>
        <p:nvCxnSpPr>
          <p:cNvPr id="49" name="直線矢印コネクタ 48"/>
          <p:cNvCxnSpPr>
            <a:stCxn id="8" idx="6"/>
            <a:endCxn id="48" idx="1"/>
          </p:cNvCxnSpPr>
          <p:nvPr/>
        </p:nvCxnSpPr>
        <p:spPr bwMode="auto">
          <a:xfrm>
            <a:off x="2149715" y="3467454"/>
            <a:ext cx="1089609" cy="1738826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0" name="テキスト ボックス 49"/>
          <p:cNvSpPr txBox="1"/>
          <p:nvPr/>
        </p:nvSpPr>
        <p:spPr>
          <a:xfrm>
            <a:off x="3388235" y="4744478"/>
            <a:ext cx="563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http://www.w3.org/2004/02/skos/core#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exactMatch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7152554" y="6309320"/>
            <a:ext cx="12105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大阪大学</a:t>
            </a:r>
          </a:p>
        </p:txBody>
      </p:sp>
      <p:cxnSp>
        <p:nvCxnSpPr>
          <p:cNvPr id="56" name="直線矢印コネクタ 55"/>
          <p:cNvCxnSpPr>
            <a:stCxn id="48" idx="6"/>
            <a:endCxn id="55" idx="1"/>
          </p:cNvCxnSpPr>
          <p:nvPr/>
        </p:nvCxnSpPr>
        <p:spPr bwMode="auto">
          <a:xfrm>
            <a:off x="5546216" y="5484271"/>
            <a:ext cx="1606338" cy="1025104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7" name="テキスト ボックス 56"/>
          <p:cNvSpPr txBox="1"/>
          <p:nvPr/>
        </p:nvSpPr>
        <p:spPr>
          <a:xfrm>
            <a:off x="3725923" y="5839516"/>
            <a:ext cx="510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http://www.w3.org/2008/05/skos-xl#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prefLabel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41372" y="4744478"/>
            <a:ext cx="2601979" cy="1384995"/>
          </a:xfrm>
          <a:prstGeom prst="rect">
            <a:avLst/>
          </a:prstGeom>
          <a:solidFill>
            <a:srgbClr val="FFFFCC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Ｐゴシック"/>
                <a:ea typeface="ＭＳ Ｐゴシック"/>
              </a:rPr>
              <a:t>部分的に同じような</a:t>
            </a: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Ｐゴシック"/>
                <a:ea typeface="ＭＳ Ｐゴシック"/>
              </a:rPr>
              <a:t>IRI</a:t>
            </a:r>
            <a:r>
              <a:rPr lang="ja-JP" altLang="en-US" sz="2800" b="1" dirty="0">
                <a:solidFill>
                  <a:srgbClr val="FF0000"/>
                </a:solidFill>
                <a:latin typeface="ＭＳ Ｐゴシック"/>
                <a:ea typeface="ＭＳ Ｐゴシック"/>
              </a:rPr>
              <a:t>が多数，用いられる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ＭＳ Ｐゴシック"/>
              <a:ea typeface="ＭＳ Ｐゴシック"/>
            </a:endParaRPr>
          </a:p>
        </p:txBody>
      </p:sp>
      <p:sp>
        <p:nvSpPr>
          <p:cNvPr id="100" name="日付プレースホルダー 9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正方形/長方形 3"/>
          <p:cNvSpPr/>
          <p:nvPr/>
        </p:nvSpPr>
        <p:spPr bwMode="auto">
          <a:xfrm>
            <a:off x="497704" y="2130811"/>
            <a:ext cx="3349968" cy="369332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 bwMode="auto">
          <a:xfrm>
            <a:off x="2381853" y="2562146"/>
            <a:ext cx="3349968" cy="369332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 bwMode="auto">
          <a:xfrm>
            <a:off x="2372435" y="3215551"/>
            <a:ext cx="3349968" cy="369332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 bwMode="auto">
          <a:xfrm>
            <a:off x="1707823" y="3993555"/>
            <a:ext cx="3349968" cy="369332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 bwMode="auto">
          <a:xfrm>
            <a:off x="3844076" y="1190455"/>
            <a:ext cx="2238225" cy="369332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32" name="正方形/長方形 31"/>
          <p:cNvSpPr/>
          <p:nvPr/>
        </p:nvSpPr>
        <p:spPr bwMode="auto">
          <a:xfrm>
            <a:off x="3844077" y="1549997"/>
            <a:ext cx="1134006" cy="369332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 bwMode="auto">
          <a:xfrm>
            <a:off x="141372" y="3173250"/>
            <a:ext cx="1964829" cy="279898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 bwMode="auto">
          <a:xfrm>
            <a:off x="131778" y="3467453"/>
            <a:ext cx="1034339" cy="279898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41" name="正方形/長方形 40"/>
          <p:cNvSpPr/>
          <p:nvPr/>
        </p:nvSpPr>
        <p:spPr bwMode="auto">
          <a:xfrm>
            <a:off x="6722105" y="2897057"/>
            <a:ext cx="2238225" cy="369332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 bwMode="auto">
          <a:xfrm>
            <a:off x="6722106" y="3256599"/>
            <a:ext cx="1134006" cy="369332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44" name="正方形/長方形 43"/>
          <p:cNvSpPr/>
          <p:nvPr/>
        </p:nvSpPr>
        <p:spPr bwMode="auto">
          <a:xfrm>
            <a:off x="4194870" y="1011619"/>
            <a:ext cx="1032182" cy="498601"/>
          </a:xfrm>
          <a:prstGeom prst="rect">
            <a:avLst/>
          </a:prstGeom>
          <a:solidFill>
            <a:srgbClr val="CCFFCC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ahoma" pitchFamily="34" charset="0"/>
                <a:ea typeface="ＭＳ Ｐゴシック" pitchFamily="50" charset="-128"/>
              </a:rPr>
              <a:t>ｗｄ：</a:t>
            </a:r>
          </a:p>
        </p:txBody>
      </p:sp>
      <p:sp>
        <p:nvSpPr>
          <p:cNvPr id="45" name="正方形/長方形 44"/>
          <p:cNvSpPr/>
          <p:nvPr/>
        </p:nvSpPr>
        <p:spPr bwMode="auto">
          <a:xfrm>
            <a:off x="3324773" y="2583122"/>
            <a:ext cx="1098304" cy="498601"/>
          </a:xfrm>
          <a:prstGeom prst="rect">
            <a:avLst/>
          </a:prstGeom>
          <a:solidFill>
            <a:srgbClr val="CCFF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ahoma" pitchFamily="34" charset="0"/>
                <a:ea typeface="ＭＳ Ｐゴシック" pitchFamily="50" charset="-128"/>
              </a:rPr>
              <a:t>ｗｄ</a:t>
            </a:r>
            <a:r>
              <a:rPr lang="en-US" altLang="ja-JP" sz="3200" b="1" dirty="0">
                <a:solidFill>
                  <a:srgbClr val="0000FF"/>
                </a:solidFill>
                <a:latin typeface="+mn-ea"/>
              </a:rPr>
              <a:t>t</a:t>
            </a: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ahoma" pitchFamily="34" charset="0"/>
                <a:ea typeface="ＭＳ Ｐゴシック" pitchFamily="50" charset="-128"/>
              </a:rPr>
              <a:t>：</a:t>
            </a:r>
          </a:p>
        </p:txBody>
      </p:sp>
      <p:sp>
        <p:nvSpPr>
          <p:cNvPr id="46" name="正方形/長方形 45"/>
          <p:cNvSpPr/>
          <p:nvPr/>
        </p:nvSpPr>
        <p:spPr bwMode="auto">
          <a:xfrm>
            <a:off x="1309235" y="2191444"/>
            <a:ext cx="1098304" cy="498601"/>
          </a:xfrm>
          <a:prstGeom prst="rect">
            <a:avLst/>
          </a:prstGeom>
          <a:solidFill>
            <a:srgbClr val="CCFF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ahoma" pitchFamily="34" charset="0"/>
                <a:ea typeface="ＭＳ Ｐゴシック" pitchFamily="50" charset="-128"/>
              </a:rPr>
              <a:t>ｗｄ</a:t>
            </a:r>
            <a:r>
              <a:rPr lang="en-US" altLang="ja-JP" sz="3200" b="1" dirty="0">
                <a:solidFill>
                  <a:srgbClr val="0000FF"/>
                </a:solidFill>
                <a:latin typeface="+mn-ea"/>
              </a:rPr>
              <a:t>t</a:t>
            </a: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ahoma" pitchFamily="34" charset="0"/>
                <a:ea typeface="ＭＳ Ｐゴシック" pitchFamily="50" charset="-128"/>
              </a:rPr>
              <a:t>：</a:t>
            </a:r>
          </a:p>
        </p:txBody>
      </p:sp>
      <p:sp>
        <p:nvSpPr>
          <p:cNvPr id="47" name="正方形/長方形 46"/>
          <p:cNvSpPr/>
          <p:nvPr/>
        </p:nvSpPr>
        <p:spPr bwMode="auto">
          <a:xfrm>
            <a:off x="3298520" y="3191412"/>
            <a:ext cx="1098304" cy="498601"/>
          </a:xfrm>
          <a:prstGeom prst="rect">
            <a:avLst/>
          </a:prstGeom>
          <a:solidFill>
            <a:srgbClr val="CCFF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ahoma" pitchFamily="34" charset="0"/>
                <a:ea typeface="ＭＳ Ｐゴシック" pitchFamily="50" charset="-128"/>
              </a:rPr>
              <a:t>ｗｄ</a:t>
            </a:r>
            <a:r>
              <a:rPr lang="en-US" altLang="ja-JP" sz="3200" b="1" dirty="0">
                <a:solidFill>
                  <a:srgbClr val="0000FF"/>
                </a:solidFill>
                <a:latin typeface="+mn-ea"/>
              </a:rPr>
              <a:t>t</a:t>
            </a: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ahoma" pitchFamily="34" charset="0"/>
                <a:ea typeface="ＭＳ Ｐゴシック" pitchFamily="50" charset="-128"/>
              </a:rPr>
              <a:t>：</a:t>
            </a:r>
          </a:p>
        </p:txBody>
      </p:sp>
      <p:sp>
        <p:nvSpPr>
          <p:cNvPr id="51" name="正方形/長方形 50"/>
          <p:cNvSpPr/>
          <p:nvPr/>
        </p:nvSpPr>
        <p:spPr bwMode="auto">
          <a:xfrm>
            <a:off x="2958533" y="3992960"/>
            <a:ext cx="1098304" cy="498601"/>
          </a:xfrm>
          <a:prstGeom prst="rect">
            <a:avLst/>
          </a:prstGeom>
          <a:solidFill>
            <a:srgbClr val="CCFF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ahoma" pitchFamily="34" charset="0"/>
                <a:ea typeface="ＭＳ Ｐゴシック" pitchFamily="50" charset="-128"/>
              </a:rPr>
              <a:t>ｗｄ</a:t>
            </a:r>
            <a:r>
              <a:rPr lang="en-US" altLang="ja-JP" sz="3200" b="1" dirty="0">
                <a:solidFill>
                  <a:srgbClr val="0000FF"/>
                </a:solidFill>
                <a:latin typeface="+mn-ea"/>
              </a:rPr>
              <a:t>t</a:t>
            </a: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ahoma" pitchFamily="34" charset="0"/>
                <a:ea typeface="ＭＳ Ｐゴシック" pitchFamily="50" charset="-128"/>
              </a:rPr>
              <a:t>：</a:t>
            </a:r>
          </a:p>
        </p:txBody>
      </p:sp>
      <p:sp>
        <p:nvSpPr>
          <p:cNvPr id="52" name="正方形/長方形 51"/>
          <p:cNvSpPr/>
          <p:nvPr/>
        </p:nvSpPr>
        <p:spPr bwMode="auto">
          <a:xfrm>
            <a:off x="6960861" y="2440744"/>
            <a:ext cx="1032182" cy="498601"/>
          </a:xfrm>
          <a:prstGeom prst="rect">
            <a:avLst/>
          </a:prstGeom>
          <a:solidFill>
            <a:srgbClr val="CCFFCC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ahoma" pitchFamily="34" charset="0"/>
                <a:ea typeface="ＭＳ Ｐゴシック" pitchFamily="50" charset="-128"/>
              </a:rPr>
              <a:t>ｗｄ：</a:t>
            </a:r>
          </a:p>
        </p:txBody>
      </p:sp>
      <p:sp>
        <p:nvSpPr>
          <p:cNvPr id="53" name="正方形/長方形 52"/>
          <p:cNvSpPr/>
          <p:nvPr/>
        </p:nvSpPr>
        <p:spPr bwMode="auto">
          <a:xfrm>
            <a:off x="394943" y="2877204"/>
            <a:ext cx="1032182" cy="498601"/>
          </a:xfrm>
          <a:prstGeom prst="rect">
            <a:avLst/>
          </a:prstGeom>
          <a:solidFill>
            <a:srgbClr val="CCFFCC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ahoma" pitchFamily="34" charset="0"/>
                <a:ea typeface="ＭＳ Ｐゴシック" pitchFamily="50" charset="-128"/>
              </a:rPr>
              <a:t>ｗｄ：</a:t>
            </a:r>
          </a:p>
        </p:txBody>
      </p:sp>
      <p:sp>
        <p:nvSpPr>
          <p:cNvPr id="54" name="正方形/長方形 53"/>
          <p:cNvSpPr/>
          <p:nvPr/>
        </p:nvSpPr>
        <p:spPr>
          <a:xfrm>
            <a:off x="3679910" y="4783081"/>
            <a:ext cx="3004748" cy="954107"/>
          </a:xfrm>
          <a:prstGeom prst="rect">
            <a:avLst/>
          </a:prstGeom>
          <a:solidFill>
            <a:srgbClr val="FFFFCC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Ｐゴシック"/>
                <a:ea typeface="ＭＳ Ｐゴシック"/>
              </a:rPr>
              <a:t>PREFIX</a:t>
            </a: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Ｐゴシック"/>
                <a:ea typeface="ＭＳ Ｐゴシック"/>
              </a:rPr>
              <a:t>（接頭語）で置き換える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ＭＳ Ｐゴシック"/>
              <a:ea typeface="ＭＳ Ｐゴシック"/>
            </a:endParaRPr>
          </a:p>
        </p:txBody>
      </p:sp>
      <p:sp>
        <p:nvSpPr>
          <p:cNvPr id="5" name="右矢印 4"/>
          <p:cNvSpPr/>
          <p:nvPr/>
        </p:nvSpPr>
        <p:spPr bwMode="auto">
          <a:xfrm>
            <a:off x="2594096" y="4984019"/>
            <a:ext cx="1201715" cy="656149"/>
          </a:xfrm>
          <a:prstGeom prst="rightArrow">
            <a:avLst/>
          </a:prstGeom>
          <a:solidFill>
            <a:srgbClr val="FFCC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87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6" grpId="0" animBg="1"/>
      <p:bldP spid="38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1" grpId="0" animBg="1"/>
      <p:bldP spid="52" grpId="0" animBg="1"/>
      <p:bldP spid="53" grpId="0" animBg="1"/>
      <p:bldP spid="5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193924"/>
            <a:ext cx="6097909" cy="678318"/>
          </a:xfrm>
        </p:spPr>
        <p:txBody>
          <a:bodyPr>
            <a:norm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PREFIX</a:t>
            </a:r>
            <a:r>
              <a:rPr lang="ja-JP" altLang="en-US" dirty="0"/>
              <a:t>：</a:t>
            </a:r>
            <a:r>
              <a:rPr lang="en-US" altLang="ja-JP" dirty="0"/>
              <a:t>IRI</a:t>
            </a:r>
            <a:r>
              <a:rPr lang="ja-JP" altLang="en-US" dirty="0"/>
              <a:t>の省略表現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 bwMode="auto">
          <a:xfrm>
            <a:off x="3795811" y="1052736"/>
            <a:ext cx="2335803" cy="963743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wd: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Q17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円/楕円 7"/>
          <p:cNvSpPr/>
          <p:nvPr/>
        </p:nvSpPr>
        <p:spPr bwMode="auto">
          <a:xfrm>
            <a:off x="133491" y="2915935"/>
            <a:ext cx="2016224" cy="110303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400" b="1" dirty="0" err="1">
                <a:solidFill>
                  <a:srgbClr val="00B050"/>
                </a:solidFill>
                <a:latin typeface="Tahoma" pitchFamily="34" charset="0"/>
                <a:ea typeface="ＭＳ Ｐゴシック" pitchFamily="50" charset="-128"/>
              </a:rPr>
              <a:t>wd</a:t>
            </a:r>
            <a:r>
              <a:rPr lang="en-US" altLang="ja-JP" sz="2400" b="1" dirty="0">
                <a:solidFill>
                  <a:srgbClr val="00B050"/>
                </a:solidFill>
                <a:latin typeface="Tahoma" pitchFamily="34" charset="0"/>
                <a:ea typeface="ＭＳ Ｐゴシック" pitchFamily="50" charset="-128"/>
              </a:rPr>
              <a:t>: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</a:rPr>
              <a:t>Q651233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</a:endParaRPr>
          </a:p>
        </p:txBody>
      </p:sp>
      <p:cxnSp>
        <p:nvCxnSpPr>
          <p:cNvPr id="10" name="直線矢印コネクタ 9"/>
          <p:cNvCxnSpPr>
            <a:stCxn id="8" idx="6"/>
            <a:endCxn id="7" idx="2"/>
          </p:cNvCxnSpPr>
          <p:nvPr/>
        </p:nvCxnSpPr>
        <p:spPr bwMode="auto">
          <a:xfrm flipV="1">
            <a:off x="2149715" y="1534608"/>
            <a:ext cx="1646096" cy="1932846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3" name="テキスト ボックス 12"/>
          <p:cNvSpPr txBox="1"/>
          <p:nvPr/>
        </p:nvSpPr>
        <p:spPr>
          <a:xfrm>
            <a:off x="1781916" y="1989717"/>
            <a:ext cx="1490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400" b="1" dirty="0" err="1">
                <a:solidFill>
                  <a:srgbClr val="0000FF"/>
                </a:solidFill>
                <a:latin typeface="Tahoma"/>
                <a:ea typeface="ＭＳ Ｐゴシック"/>
              </a:rPr>
              <a:t>wdt</a:t>
            </a:r>
            <a:r>
              <a:rPr lang="en-US" altLang="ja-JP" sz="2400" b="1" dirty="0">
                <a:solidFill>
                  <a:srgbClr val="0000FF"/>
                </a:solidFill>
                <a:latin typeface="Tahoma"/>
                <a:ea typeface="ＭＳ Ｐゴシック"/>
              </a:rPr>
              <a:t>: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</a:rPr>
              <a:t>P17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978082" y="2062008"/>
            <a:ext cx="201048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おおさかだいがく</a:t>
            </a: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539970" y="2667547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ja-JP" sz="2400" b="1" dirty="0" err="1">
                <a:solidFill>
                  <a:srgbClr val="0000FF"/>
                </a:solidFill>
              </a:rPr>
              <a:t>wdt</a:t>
            </a:r>
            <a:r>
              <a:rPr lang="en-US" altLang="ja-JP" sz="2400" b="1" dirty="0">
                <a:solidFill>
                  <a:srgbClr val="0000FF"/>
                </a:solidFill>
              </a:rPr>
              <a:t>: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</a:rPr>
              <a:t>P1814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</a:endParaRPr>
          </a:p>
        </p:txBody>
      </p:sp>
      <p:sp>
        <p:nvSpPr>
          <p:cNvPr id="30" name="円/楕円 29"/>
          <p:cNvSpPr/>
          <p:nvPr/>
        </p:nvSpPr>
        <p:spPr bwMode="auto">
          <a:xfrm>
            <a:off x="6599678" y="2779760"/>
            <a:ext cx="2508826" cy="100928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400" b="1" dirty="0" err="1">
                <a:solidFill>
                  <a:srgbClr val="00B050"/>
                </a:solidFill>
                <a:latin typeface="Tahoma" pitchFamily="34" charset="0"/>
                <a:ea typeface="ＭＳ Ｐゴシック" pitchFamily="50" charset="-128"/>
              </a:rPr>
              <a:t>wd</a:t>
            </a:r>
            <a:r>
              <a:rPr lang="en-US" altLang="ja-JP" sz="2400" b="1" dirty="0">
                <a:solidFill>
                  <a:srgbClr val="00B050"/>
                </a:solidFill>
                <a:latin typeface="Tahoma" pitchFamily="34" charset="0"/>
                <a:ea typeface="ＭＳ Ｐゴシック" pitchFamily="50" charset="-128"/>
              </a:rPr>
              <a:t>: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</a:rPr>
              <a:t>Q653510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</a:endParaRPr>
          </a:p>
        </p:txBody>
      </p:sp>
      <p:cxnSp>
        <p:nvCxnSpPr>
          <p:cNvPr id="31" name="直線矢印コネクタ 30"/>
          <p:cNvCxnSpPr>
            <a:stCxn id="8" idx="6"/>
            <a:endCxn id="30" idx="2"/>
          </p:cNvCxnSpPr>
          <p:nvPr/>
        </p:nvCxnSpPr>
        <p:spPr bwMode="auto">
          <a:xfrm flipV="1">
            <a:off x="2149715" y="3284400"/>
            <a:ext cx="4449963" cy="183054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3" name="円/楕円 32"/>
          <p:cNvSpPr/>
          <p:nvPr/>
        </p:nvSpPr>
        <p:spPr bwMode="auto">
          <a:xfrm>
            <a:off x="6876257" y="3861048"/>
            <a:ext cx="2103650" cy="899081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http://viaf.org/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viaf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136860286</a:t>
            </a:r>
          </a:p>
        </p:txBody>
      </p:sp>
      <p:cxnSp>
        <p:nvCxnSpPr>
          <p:cNvPr id="34" name="直線矢印コネクタ 33"/>
          <p:cNvCxnSpPr>
            <a:stCxn id="48" idx="6"/>
            <a:endCxn id="33" idx="2"/>
          </p:cNvCxnSpPr>
          <p:nvPr/>
        </p:nvCxnSpPr>
        <p:spPr bwMode="auto">
          <a:xfrm flipV="1">
            <a:off x="5546216" y="4310589"/>
            <a:ext cx="1330041" cy="1173682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5" name="テキスト ボックス 34"/>
          <p:cNvSpPr txBox="1"/>
          <p:nvPr/>
        </p:nvSpPr>
        <p:spPr>
          <a:xfrm>
            <a:off x="2638820" y="3989976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ja-JP" sz="2400" b="1" dirty="0" err="1">
                <a:solidFill>
                  <a:srgbClr val="0000FF"/>
                </a:solidFill>
              </a:rPr>
              <a:t>wdt</a:t>
            </a:r>
            <a:r>
              <a:rPr lang="en-US" altLang="ja-JP" sz="2400" b="1" dirty="0">
                <a:solidFill>
                  <a:srgbClr val="0000FF"/>
                </a:solidFill>
              </a:rPr>
              <a:t>: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</a:rPr>
              <a:t>P349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3539970" y="3293262"/>
            <a:ext cx="173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ja-JP" sz="2400" b="1" dirty="0" err="1">
                <a:solidFill>
                  <a:srgbClr val="0000FF"/>
                </a:solidFill>
              </a:rPr>
              <a:t>wdt</a:t>
            </a:r>
            <a:r>
              <a:rPr lang="en-US" altLang="ja-JP" sz="2400" b="1" dirty="0">
                <a:solidFill>
                  <a:srgbClr val="0000FF"/>
                </a:solidFill>
              </a:rPr>
              <a:t>: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</a:rPr>
              <a:t>P159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</a:endParaRPr>
          </a:p>
        </p:txBody>
      </p:sp>
      <p:sp>
        <p:nvSpPr>
          <p:cNvPr id="48" name="円/楕円 47"/>
          <p:cNvSpPr/>
          <p:nvPr/>
        </p:nvSpPr>
        <p:spPr bwMode="auto">
          <a:xfrm>
            <a:off x="2843524" y="5091133"/>
            <a:ext cx="2702692" cy="786275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http://id.ndl.go.jp/auth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/ndlna/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00296951</a:t>
            </a:r>
          </a:p>
        </p:txBody>
      </p:sp>
      <p:cxnSp>
        <p:nvCxnSpPr>
          <p:cNvPr id="49" name="直線矢印コネクタ 48"/>
          <p:cNvCxnSpPr>
            <a:stCxn id="8" idx="6"/>
            <a:endCxn id="48" idx="1"/>
          </p:cNvCxnSpPr>
          <p:nvPr/>
        </p:nvCxnSpPr>
        <p:spPr bwMode="auto">
          <a:xfrm>
            <a:off x="2149715" y="3467454"/>
            <a:ext cx="1089609" cy="1738826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0" name="テキスト ボックス 49"/>
          <p:cNvSpPr txBox="1"/>
          <p:nvPr/>
        </p:nvSpPr>
        <p:spPr>
          <a:xfrm>
            <a:off x="3388235" y="4744478"/>
            <a:ext cx="563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http://www.w3.org/2004/02/skos/core#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exactMatch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7152554" y="6309320"/>
            <a:ext cx="12105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大阪大学</a:t>
            </a:r>
          </a:p>
        </p:txBody>
      </p:sp>
      <p:cxnSp>
        <p:nvCxnSpPr>
          <p:cNvPr id="56" name="直線矢印コネクタ 55"/>
          <p:cNvCxnSpPr>
            <a:stCxn id="48" idx="6"/>
            <a:endCxn id="55" idx="1"/>
          </p:cNvCxnSpPr>
          <p:nvPr/>
        </p:nvCxnSpPr>
        <p:spPr bwMode="auto">
          <a:xfrm>
            <a:off x="5546216" y="5484271"/>
            <a:ext cx="1606338" cy="1025104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7" name="テキスト ボックス 56"/>
          <p:cNvSpPr txBox="1"/>
          <p:nvPr/>
        </p:nvSpPr>
        <p:spPr>
          <a:xfrm>
            <a:off x="3725923" y="5839516"/>
            <a:ext cx="510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http://www.w3.org/2008/05/skos-xl#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prefLabel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41372" y="4744478"/>
            <a:ext cx="2601979" cy="1384995"/>
          </a:xfrm>
          <a:prstGeom prst="rect">
            <a:avLst/>
          </a:prstGeom>
          <a:solidFill>
            <a:srgbClr val="FFFFCC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Ｐゴシック"/>
                <a:ea typeface="ＭＳ Ｐゴシック"/>
              </a:rPr>
              <a:t>部分的に同じような</a:t>
            </a: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Ｐゴシック"/>
                <a:ea typeface="ＭＳ Ｐゴシック"/>
              </a:rPr>
              <a:t>IRI</a:t>
            </a:r>
            <a:r>
              <a:rPr lang="ja-JP" altLang="en-US" sz="2800" b="1" dirty="0">
                <a:solidFill>
                  <a:srgbClr val="FF0000"/>
                </a:solidFill>
                <a:latin typeface="ＭＳ Ｐゴシック"/>
                <a:ea typeface="ＭＳ Ｐゴシック"/>
              </a:rPr>
              <a:t>が多数，用いられる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ＭＳ Ｐゴシック"/>
              <a:ea typeface="ＭＳ Ｐゴシック"/>
            </a:endParaRPr>
          </a:p>
        </p:txBody>
      </p:sp>
      <p:sp>
        <p:nvSpPr>
          <p:cNvPr id="100" name="日付プレースホルダー 9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3679910" y="4783081"/>
            <a:ext cx="3004748" cy="954107"/>
          </a:xfrm>
          <a:prstGeom prst="rect">
            <a:avLst/>
          </a:prstGeom>
          <a:solidFill>
            <a:srgbClr val="FFFFCC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Ｐゴシック"/>
                <a:ea typeface="ＭＳ Ｐゴシック"/>
              </a:rPr>
              <a:t>PREFIX</a:t>
            </a: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Ｐゴシック"/>
                <a:ea typeface="ＭＳ Ｐゴシック"/>
              </a:rPr>
              <a:t>（接頭語）で置き換える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ＭＳ Ｐゴシック"/>
              <a:ea typeface="ＭＳ Ｐゴシック"/>
            </a:endParaRPr>
          </a:p>
        </p:txBody>
      </p:sp>
      <p:sp>
        <p:nvSpPr>
          <p:cNvPr id="5" name="右矢印 4"/>
          <p:cNvSpPr/>
          <p:nvPr/>
        </p:nvSpPr>
        <p:spPr bwMode="auto">
          <a:xfrm>
            <a:off x="2594096" y="4984019"/>
            <a:ext cx="1201715" cy="656149"/>
          </a:xfrm>
          <a:prstGeom prst="rightArrow">
            <a:avLst/>
          </a:prstGeom>
          <a:solidFill>
            <a:srgbClr val="FFCC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cxnSp>
        <p:nvCxnSpPr>
          <p:cNvPr id="58" name="直線矢印コネクタ 57"/>
          <p:cNvCxnSpPr>
            <a:stCxn id="8" idx="6"/>
            <a:endCxn id="16" idx="1"/>
          </p:cNvCxnSpPr>
          <p:nvPr/>
        </p:nvCxnSpPr>
        <p:spPr bwMode="auto">
          <a:xfrm flipV="1">
            <a:off x="2149715" y="2262063"/>
            <a:ext cx="2828367" cy="1205391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41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Linked Data/LOD</a:t>
            </a:r>
            <a:r>
              <a:rPr lang="ja-JP" altLang="en-US" dirty="0"/>
              <a:t>の公開方法</a:t>
            </a:r>
            <a:endParaRPr lang="en-US" altLang="ja-JP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994796"/>
            <a:ext cx="8670526" cy="5616624"/>
          </a:xfrm>
        </p:spPr>
        <p:txBody>
          <a:bodyPr>
            <a:noAutofit/>
          </a:bodyPr>
          <a:lstStyle/>
          <a:p>
            <a:r>
              <a:rPr lang="ja-JP" altLang="en-US" sz="2800" dirty="0"/>
              <a:t>参照解決可能な</a:t>
            </a:r>
            <a:r>
              <a:rPr lang="en-US" altLang="ja-JP" sz="2800" dirty="0"/>
              <a:t>http IRIs</a:t>
            </a:r>
            <a:r>
              <a:rPr lang="ja-JP" altLang="en-US" sz="2800" dirty="0"/>
              <a:t>（</a:t>
            </a:r>
            <a:r>
              <a:rPr lang="en-US" altLang="ja-JP" sz="2800" b="0" dirty="0"/>
              <a:t>URL,URI</a:t>
            </a:r>
            <a:r>
              <a:rPr lang="ja-JP" altLang="en-US" sz="2800" dirty="0"/>
              <a:t>）を用いた公開</a:t>
            </a:r>
            <a:endParaRPr lang="en-US" altLang="ja-JP" sz="2800" u="none" dirty="0"/>
          </a:p>
          <a:p>
            <a:pPr lvl="1"/>
            <a:r>
              <a:rPr lang="en-US" altLang="ja-JP" b="1" dirty="0">
                <a:solidFill>
                  <a:srgbClr val="0000FF"/>
                </a:solidFill>
              </a:rPr>
              <a:t>IRI</a:t>
            </a:r>
            <a:r>
              <a:rPr lang="ja-JP" altLang="en-US" b="1" dirty="0">
                <a:solidFill>
                  <a:srgbClr val="0000FF"/>
                </a:solidFill>
              </a:rPr>
              <a:t>でデータにアクセスが可能</a:t>
            </a:r>
            <a:endParaRPr lang="en-US" altLang="ja-JP" b="1" dirty="0">
              <a:solidFill>
                <a:srgbClr val="0000FF"/>
              </a:solidFill>
            </a:endParaRPr>
          </a:p>
          <a:p>
            <a:pPr lvl="2"/>
            <a:r>
              <a:rPr lang="ja-JP" altLang="en-US" dirty="0"/>
              <a:t>通常の</a:t>
            </a:r>
            <a:r>
              <a:rPr lang="en-US" altLang="ja-JP" dirty="0"/>
              <a:t>Web</a:t>
            </a:r>
            <a:r>
              <a:rPr lang="ja-JP" altLang="en-US" dirty="0"/>
              <a:t>ページと同様に，データの</a:t>
            </a:r>
            <a:r>
              <a:rPr lang="en-US" altLang="ja-JP" dirty="0"/>
              <a:t>URI</a:t>
            </a:r>
            <a:r>
              <a:rPr lang="ja-JP" altLang="en-US" dirty="0"/>
              <a:t>を用いて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「つながり」を辿ることが出来る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>
                <a:solidFill>
                  <a:srgbClr val="FF0000"/>
                </a:solidFill>
              </a:rPr>
              <a:t>＝システムによる処理（リンク解析等）が可能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sz="2800" dirty="0"/>
              <a:t>SPARQL</a:t>
            </a:r>
            <a:r>
              <a:rPr lang="ja-JP" altLang="en-US" sz="2800" dirty="0"/>
              <a:t>エンドポイントの公開</a:t>
            </a:r>
            <a:endParaRPr lang="en-US" altLang="ja-JP" sz="2800" dirty="0"/>
          </a:p>
          <a:p>
            <a:pPr lvl="1"/>
            <a:r>
              <a:rPr lang="en-US" altLang="ja-JP" sz="2400" dirty="0"/>
              <a:t>RDF</a:t>
            </a:r>
            <a:r>
              <a:rPr lang="ja-JP" altLang="en-US" sz="2400" dirty="0"/>
              <a:t>用のクエリ言語</a:t>
            </a:r>
            <a:r>
              <a:rPr lang="en-US" altLang="ja-JP" sz="2400" dirty="0"/>
              <a:t>SPARQL</a:t>
            </a:r>
            <a:r>
              <a:rPr lang="ja-JP" altLang="en-US" sz="2400" dirty="0"/>
              <a:t>により検索可能な</a:t>
            </a:r>
            <a:r>
              <a:rPr lang="en-US" altLang="ja-JP" sz="2400" dirty="0"/>
              <a:t>API</a:t>
            </a:r>
            <a:r>
              <a:rPr lang="ja-JP" altLang="en-US" sz="2400" dirty="0"/>
              <a:t>を公開</a:t>
            </a:r>
            <a:endParaRPr lang="en-US" altLang="ja-JP" sz="2400" dirty="0"/>
          </a:p>
          <a:p>
            <a:pPr lvl="2"/>
            <a:r>
              <a:rPr lang="ja-JP" altLang="en-US" dirty="0">
                <a:solidFill>
                  <a:srgbClr val="FF0000"/>
                </a:solidFill>
              </a:rPr>
              <a:t>クエリによるデータ検索・抽出が可能</a:t>
            </a:r>
          </a:p>
          <a:p>
            <a:r>
              <a:rPr kumimoji="1" lang="en-US" altLang="ja-JP" sz="2800" dirty="0"/>
              <a:t>RDF</a:t>
            </a:r>
            <a:r>
              <a:rPr kumimoji="1" lang="ja-JP" altLang="en-US" sz="2800" dirty="0"/>
              <a:t>ファイルのダンプの公開</a:t>
            </a:r>
            <a:endParaRPr kumimoji="1" lang="en-US" altLang="ja-JP" sz="2800" dirty="0"/>
          </a:p>
          <a:p>
            <a:pPr lvl="1"/>
            <a:r>
              <a:rPr kumimoji="1" lang="ja-JP" altLang="en-US" sz="2400" dirty="0"/>
              <a:t>全データをダウンロードできる形で公開</a:t>
            </a:r>
            <a:endParaRPr kumimoji="1" lang="en-US" altLang="ja-JP" sz="2400" dirty="0"/>
          </a:p>
          <a:p>
            <a:pPr lvl="2"/>
            <a:r>
              <a:rPr kumimoji="1" lang="ja-JP" altLang="en-US" dirty="0"/>
              <a:t>ダウロードしたファイルを</a:t>
            </a:r>
            <a:r>
              <a:rPr kumimoji="1" lang="en-US" altLang="ja-JP" dirty="0"/>
              <a:t>RDF</a:t>
            </a:r>
            <a:r>
              <a:rPr kumimoji="1" lang="ja-JP" altLang="en-US" dirty="0"/>
              <a:t>パーサー，</a:t>
            </a:r>
            <a:r>
              <a:rPr kumimoji="1" lang="en-US" altLang="ja-JP" dirty="0"/>
              <a:t>RDF-DB</a:t>
            </a:r>
            <a:r>
              <a:rPr kumimoji="1" lang="ja-JP" altLang="en-US" dirty="0"/>
              <a:t>などのツールを用いて処理可能</a:t>
            </a: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194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623888" y="1484785"/>
            <a:ext cx="7886700" cy="1944216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lvl="1"/>
            <a:r>
              <a:rPr lang="en-US" altLang="ja-JP" sz="4400" b="1" dirty="0">
                <a:solidFill>
                  <a:srgbClr val="009900"/>
                </a:solidFill>
              </a:rPr>
              <a:t>Linked </a:t>
            </a:r>
            <a:r>
              <a:rPr lang="en-US" altLang="ja-JP" sz="4400" b="1" dirty="0" smtClean="0">
                <a:solidFill>
                  <a:srgbClr val="009900"/>
                </a:solidFill>
              </a:rPr>
              <a:t>Open Data</a:t>
            </a:r>
            <a:r>
              <a:rPr lang="ja-JP" altLang="en-US" sz="4400" b="1" dirty="0" smtClean="0">
                <a:solidFill>
                  <a:srgbClr val="009900"/>
                </a:solidFill>
              </a:rPr>
              <a:t>の公開例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1202076" y="3637052"/>
            <a:ext cx="7308512" cy="2840804"/>
          </a:xfrm>
        </p:spPr>
        <p:txBody>
          <a:bodyPr>
            <a:noAutofit/>
          </a:bodyPr>
          <a:lstStyle/>
          <a:p>
            <a:r>
              <a:rPr lang="en-US" altLang="ja-JP" sz="3200" dirty="0" err="1" smtClean="0">
                <a:solidFill>
                  <a:srgbClr val="FF0000"/>
                </a:solidFill>
              </a:rPr>
              <a:t>Wikidata</a:t>
            </a:r>
            <a:r>
              <a:rPr lang="ja-JP" altLang="en-US" sz="3200" dirty="0" smtClean="0">
                <a:solidFill>
                  <a:srgbClr val="FF0000"/>
                </a:solidFill>
              </a:rPr>
              <a:t>（ウィキデータ）</a:t>
            </a:r>
            <a:r>
              <a:rPr lang="ja-JP" altLang="en-US" sz="3200" dirty="0" smtClean="0">
                <a:solidFill>
                  <a:schemeClr val="tx1"/>
                </a:solidFill>
              </a:rPr>
              <a:t>を例として，</a:t>
            </a:r>
            <a:endParaRPr lang="en-US" altLang="ja-JP" sz="3200" dirty="0" smtClean="0">
              <a:solidFill>
                <a:schemeClr val="tx1"/>
              </a:solidFill>
            </a:endParaRPr>
          </a:p>
          <a:p>
            <a:r>
              <a:rPr lang="ja-JP" altLang="en-US" sz="3200" dirty="0" smtClean="0">
                <a:solidFill>
                  <a:schemeClr val="tx1"/>
                </a:solidFill>
              </a:rPr>
              <a:t>公開されている</a:t>
            </a:r>
            <a:r>
              <a:rPr lang="en-US" altLang="ja-JP" sz="3200" dirty="0" smtClean="0">
                <a:solidFill>
                  <a:schemeClr val="tx1"/>
                </a:solidFill>
              </a:rPr>
              <a:t>LOD</a:t>
            </a:r>
            <a:r>
              <a:rPr lang="ja-JP" altLang="en-US" sz="3200" dirty="0" smtClean="0">
                <a:solidFill>
                  <a:schemeClr val="tx1"/>
                </a:solidFill>
              </a:rPr>
              <a:t>を眺めてみる．</a:t>
            </a:r>
            <a:endParaRPr lang="en-US" altLang="ja-JP" sz="3200" dirty="0" smtClean="0">
              <a:solidFill>
                <a:schemeClr val="tx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ja-JP" sz="3200" dirty="0" smtClean="0">
                <a:solidFill>
                  <a:schemeClr val="tx1"/>
                </a:solidFill>
              </a:rPr>
              <a:t>IRI</a:t>
            </a:r>
            <a:r>
              <a:rPr lang="ja-JP" altLang="en-US" sz="3200" dirty="0" smtClean="0">
                <a:solidFill>
                  <a:schemeClr val="tx1"/>
                </a:solidFill>
              </a:rPr>
              <a:t>によるアクセス</a:t>
            </a:r>
            <a:endParaRPr lang="en-US" altLang="ja-JP" sz="3200" dirty="0" smtClean="0">
              <a:solidFill>
                <a:schemeClr val="tx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ja-JP" sz="3200" dirty="0" smtClean="0">
                <a:solidFill>
                  <a:schemeClr val="tx1"/>
                </a:solidFill>
              </a:rPr>
              <a:t>SPARQL</a:t>
            </a:r>
            <a:r>
              <a:rPr lang="ja-JP" altLang="en-US" sz="3200" dirty="0" smtClean="0">
                <a:solidFill>
                  <a:schemeClr val="tx1"/>
                </a:solidFill>
              </a:rPr>
              <a:t>エンドポイントの利用</a:t>
            </a:r>
            <a:endParaRPr lang="en-US" altLang="ja-JP" sz="3200" dirty="0" smtClean="0">
              <a:solidFill>
                <a:schemeClr val="tx1"/>
              </a:solidFill>
            </a:endParaRP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48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3093387"/>
            <a:ext cx="8888288" cy="1464313"/>
          </a:xfrm>
        </p:spPr>
        <p:txBody>
          <a:bodyPr>
            <a:normAutofit/>
          </a:bodyPr>
          <a:lstStyle/>
          <a:p>
            <a:r>
              <a:rPr lang="ja-JP" altLang="en-US" sz="2400" b="0" u="none" dirty="0" smtClean="0"/>
              <a:t>人工知能学会</a:t>
            </a:r>
            <a:r>
              <a:rPr lang="en-US" altLang="ja-JP" sz="2400" b="0" u="none" dirty="0" smtClean="0"/>
              <a:t/>
            </a:r>
            <a:br>
              <a:rPr lang="en-US" altLang="ja-JP" sz="2400" b="0" u="none" dirty="0" smtClean="0"/>
            </a:br>
            <a:r>
              <a:rPr lang="ja-JP" altLang="en-US" sz="2400" b="0" u="none" dirty="0" smtClean="0"/>
              <a:t>セマンティックウェブとオントロジー（</a:t>
            </a:r>
            <a:r>
              <a:rPr lang="en-US" altLang="ja-JP" sz="2400" b="0" u="none" dirty="0" smtClean="0"/>
              <a:t>SWO</a:t>
            </a:r>
            <a:r>
              <a:rPr lang="ja-JP" altLang="en-US" sz="2400" b="0" u="none" dirty="0" smtClean="0"/>
              <a:t>）研究会　主査</a:t>
            </a:r>
            <a:endParaRPr lang="en-US" altLang="ja-JP" sz="2400" b="0" u="none" dirty="0" smtClean="0"/>
          </a:p>
          <a:p>
            <a:r>
              <a:rPr lang="ja-JP" altLang="en-US" sz="2800" dirty="0" smtClean="0"/>
              <a:t>コミュニティ</a:t>
            </a:r>
            <a:r>
              <a:rPr kumimoji="1" lang="ja-JP" altLang="en-US" sz="2800" b="1" u="sng" dirty="0" smtClean="0"/>
              <a:t>活動</a:t>
            </a:r>
            <a:endParaRPr kumimoji="1" lang="en-US" altLang="ja-JP" sz="2800" b="1" u="sng" dirty="0" smtClean="0"/>
          </a:p>
          <a:p>
            <a:pPr lvl="1"/>
            <a:endParaRPr kumimoji="1" lang="en-US" altLang="ja-JP" sz="2400" b="1" u="sng" dirty="0"/>
          </a:p>
        </p:txBody>
      </p:sp>
      <p:sp>
        <p:nvSpPr>
          <p:cNvPr id="9" name="上矢印 8"/>
          <p:cNvSpPr/>
          <p:nvPr/>
        </p:nvSpPr>
        <p:spPr bwMode="auto">
          <a:xfrm>
            <a:off x="7286709" y="882976"/>
            <a:ext cx="865584" cy="507590"/>
          </a:xfrm>
          <a:prstGeom prst="upArrow">
            <a:avLst/>
          </a:prstGeom>
          <a:solidFill>
            <a:srgbClr val="FFCC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876256" y="1390566"/>
            <a:ext cx="1835759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研究成果として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/>
            </a:r>
            <a:b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公開中のソフト</a:t>
            </a:r>
          </a:p>
        </p:txBody>
      </p:sp>
      <p:pic>
        <p:nvPicPr>
          <p:cNvPr id="12" name="Picture 2" descr="https://2.gravatar.com/avatar/ec4146690a9bbacf970c216c221df504?s=150&amp;d=mm&amp;r=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1170910"/>
            <a:ext cx="1815078" cy="1815078"/>
          </a:xfrm>
          <a:prstGeom prst="ellipse">
            <a:avLst/>
          </a:prstGeom>
          <a:ln w="63500" cap="rnd">
            <a:noFill/>
          </a:ln>
          <a:effectLst>
            <a:softEdge rad="1270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1883729" y="1005462"/>
            <a:ext cx="7204137" cy="1963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1" lang="ja-JP" altLang="en-US" sz="32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古崎（こざき）晃司</a:t>
            </a:r>
            <a:br>
              <a:rPr kumimoji="1" lang="ja-JP" altLang="en-US" sz="32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ja-JP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　</a:t>
            </a:r>
            <a:r>
              <a:rPr kumimoji="1" lang="en-US" altLang="ja-JP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@</a:t>
            </a:r>
            <a:r>
              <a:rPr kumimoji="1" lang="en-US" altLang="ja-JP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koujikozaki</a:t>
            </a:r>
            <a:r>
              <a:rPr kumimoji="1" lang="en-US" altLang="ja-JP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 </a:t>
            </a:r>
            <a:endParaRPr kumimoji="1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85725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1" lang="ja-JP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本職：　大阪大学・准教授　</a:t>
            </a:r>
            <a:endParaRPr kumimoji="1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85725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1" lang="ja-JP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専門：　オントロジー工学（情報科学・人工知能</a:t>
            </a:r>
            <a:r>
              <a:rPr kumimoji="1" lang="ja-JP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）</a:t>
            </a:r>
            <a:endParaRPr kumimoji="1" lang="en-US" altLang="ja-JP" sz="2400" b="0" i="1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pic>
        <p:nvPicPr>
          <p:cNvPr id="2050" name="Picture 2" descr="LOD Challenge 2016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2371" y="4620266"/>
            <a:ext cx="3200288" cy="87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5687737"/>
            <a:ext cx="3456384" cy="820241"/>
          </a:xfrm>
          <a:prstGeom prst="rect">
            <a:avLst/>
          </a:prstGeom>
        </p:spPr>
      </p:pic>
      <p:pic>
        <p:nvPicPr>
          <p:cNvPr id="2052" name="Picture 4" descr="Code for OSAK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6729" y="4462176"/>
            <a:ext cx="2163696" cy="64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吹き出し 12"/>
          <p:cNvSpPr/>
          <p:nvPr/>
        </p:nvSpPr>
        <p:spPr bwMode="auto">
          <a:xfrm>
            <a:off x="3734008" y="4296050"/>
            <a:ext cx="2592288" cy="1199573"/>
          </a:xfrm>
          <a:prstGeom prst="wedgeRoundRectCallout">
            <a:avLst>
              <a:gd name="adj1" fmla="val -60076"/>
              <a:gd name="adj2" fmla="val 24311"/>
              <a:gd name="adj3" fmla="val 16667"/>
            </a:avLst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LOD</a:t>
            </a:r>
            <a:r>
              <a:rPr kumimoji="1" lang="ja-JP" alt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普及を目的とした</a:t>
            </a:r>
            <a:r>
              <a:rPr kumimoji="1" lang="ja-JP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コンテスト</a:t>
            </a:r>
            <a:endParaRPr kumimoji="1" lang="en-US" altLang="ja-JP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400" b="1" dirty="0">
                <a:solidFill>
                  <a:srgbClr val="FF0000"/>
                </a:solidFill>
                <a:latin typeface="Tahoma" pitchFamily="34" charset="0"/>
                <a:ea typeface="ＭＳ Ｐゴシック" pitchFamily="50" charset="-128"/>
              </a:rPr>
              <a:t>http://lodc.jp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18" name="角丸四角形吹き出し 17"/>
          <p:cNvSpPr/>
          <p:nvPr/>
        </p:nvSpPr>
        <p:spPr bwMode="auto">
          <a:xfrm>
            <a:off x="3770672" y="5581245"/>
            <a:ext cx="2520280" cy="848770"/>
          </a:xfrm>
          <a:prstGeom prst="wedgeRoundRectCallout">
            <a:avLst>
              <a:gd name="adj1" fmla="val -58387"/>
              <a:gd name="adj2" fmla="val 22526"/>
              <a:gd name="adj3" fmla="val 16667"/>
            </a:avLst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関西を中心とした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LOD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の普及活動</a:t>
            </a:r>
          </a:p>
        </p:txBody>
      </p:sp>
      <p:sp>
        <p:nvSpPr>
          <p:cNvPr id="19" name="角丸四角形吹き出し 18"/>
          <p:cNvSpPr/>
          <p:nvPr/>
        </p:nvSpPr>
        <p:spPr bwMode="auto">
          <a:xfrm>
            <a:off x="6371344" y="5553030"/>
            <a:ext cx="2737160" cy="900306"/>
          </a:xfrm>
          <a:prstGeom prst="wedgeRoundRectCallout">
            <a:avLst>
              <a:gd name="adj1" fmla="val 18842"/>
              <a:gd name="adj2" fmla="val -91586"/>
              <a:gd name="adj3" fmla="val 16667"/>
            </a:avLst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大阪を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IT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の力でよくしようと活動している団体です。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  <a:hlinkClick r:id="rId7"/>
              </a:rPr>
              <a:t>http://code4.osaka/about/</a:t>
            </a:r>
            <a:endParaRPr kumimoji="1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0493" y="5188332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i="1" dirty="0">
                <a:solidFill>
                  <a:srgbClr val="0000FF"/>
                </a:solidFill>
                <a:latin typeface="Arial Rounded MT Bold" panose="020F0704030504030204" pitchFamily="34" charset="0"/>
              </a:rPr>
              <a:t>S</a:t>
            </a:r>
            <a:r>
              <a:rPr lang="en-US" altLang="ja-JP" sz="2000" i="1" dirty="0" smtClean="0">
                <a:solidFill>
                  <a:srgbClr val="0000FF"/>
                </a:solidFill>
                <a:latin typeface="Arial Rounded MT Bold" panose="020F0704030504030204" pitchFamily="34" charset="0"/>
              </a:rPr>
              <a:t>ince 2011-</a:t>
            </a:r>
            <a:endParaRPr kumimoji="1" lang="ja-JP" altLang="en-US" sz="2000" i="1" dirty="0">
              <a:solidFill>
                <a:srgbClr val="0000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DBB263-0AAD-4029-9FE0-A58EB4A78D49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996470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146050"/>
            <a:ext cx="6190778" cy="762000"/>
          </a:xfrm>
        </p:spPr>
        <p:txBody>
          <a:bodyPr/>
          <a:lstStyle/>
          <a:p>
            <a:r>
              <a:rPr kumimoji="1" lang="en-US" altLang="ja-JP" sz="4000" dirty="0" err="1"/>
              <a:t>Wikidata</a:t>
            </a:r>
            <a:r>
              <a:rPr kumimoji="1" lang="ja-JP" altLang="en-US" sz="4000" dirty="0"/>
              <a:t>（</a:t>
            </a:r>
            <a:r>
              <a:rPr lang="en-US" altLang="ja-JP" sz="3200" dirty="0">
                <a:solidFill>
                  <a:srgbClr val="FF0000"/>
                </a:solidFill>
              </a:rPr>
              <a:t>http://wikidata.org/</a:t>
            </a:r>
            <a:r>
              <a:rPr kumimoji="1" lang="ja-JP" altLang="en-US" sz="4000" dirty="0"/>
              <a:t>）</a:t>
            </a:r>
            <a:endParaRPr kumimoji="1" lang="ja-JP" altLang="en-US" dirty="0"/>
          </a:p>
        </p:txBody>
      </p:sp>
      <p:pic>
        <p:nvPicPr>
          <p:cNvPr id="10" name="コンテンツ プレースホルダー 9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253" y="908050"/>
            <a:ext cx="6619218" cy="560395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463143" y="3166627"/>
            <a:ext cx="4490570" cy="304698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ウィキメディア財団が運営する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Wikipedia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の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「データ版」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Wikipedia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と同じようにデータをコミュニティで編集，公開できる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Wikipedia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の「多言語リソース」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/>
            </a:r>
            <a:b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</a:b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の相互リンクのために整備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SPARQL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エンドポイントや各種検索ツールなども提供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9672CD-0955-43AD-A921-BB5CF6E6A0A1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65592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b="1" dirty="0" smtClean="0"/>
              <a:t>Wikipedia</a:t>
            </a:r>
            <a:r>
              <a:rPr kumimoji="1" lang="ja-JP" altLang="en-US" sz="4000" b="1" dirty="0" smtClean="0"/>
              <a:t>から</a:t>
            </a:r>
            <a:r>
              <a:rPr kumimoji="1" lang="en-US" altLang="ja-JP" sz="4000" b="1" dirty="0" err="1" smtClean="0"/>
              <a:t>Wikidata</a:t>
            </a:r>
            <a:r>
              <a:rPr kumimoji="1" lang="ja-JP" altLang="en-US" sz="4000" b="1" dirty="0" smtClean="0"/>
              <a:t>へ</a:t>
            </a:r>
            <a:endParaRPr kumimoji="1" lang="ja-JP" altLang="en-US" sz="4000" b="1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369" y="967483"/>
            <a:ext cx="7979343" cy="5667571"/>
          </a:xfrm>
          <a:prstGeom prst="rect">
            <a:avLst/>
          </a:prstGeo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87676" y="5722708"/>
            <a:ext cx="1484616" cy="833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コンテンツ プレースホルダー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40425" y="2743199"/>
            <a:ext cx="5026835" cy="3104089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8" name="右矢印 7"/>
          <p:cNvSpPr/>
          <p:nvPr/>
        </p:nvSpPr>
        <p:spPr>
          <a:xfrm rot="19516899">
            <a:off x="898924" y="5524901"/>
            <a:ext cx="785973" cy="55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1494914" y="4740139"/>
            <a:ext cx="2183258" cy="4483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吹き出し 9"/>
          <p:cNvSpPr/>
          <p:nvPr/>
        </p:nvSpPr>
        <p:spPr bwMode="auto">
          <a:xfrm>
            <a:off x="3932661" y="4828219"/>
            <a:ext cx="4257271" cy="1647585"/>
          </a:xfrm>
          <a:prstGeom prst="wedgeRectCallout">
            <a:avLst>
              <a:gd name="adj1" fmla="val -57797"/>
              <a:gd name="adj2" fmla="val -40278"/>
            </a:avLst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ahoma"/>
                <a:ea typeface="ＭＳ Ｐゴシック"/>
                <a:cs typeface="+mn-cs"/>
              </a:rPr>
              <a:t>Wikipedia</a:t>
            </a:r>
            <a:r>
              <a:rPr kumimoji="1" lang="ja-JP" alt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ahoma"/>
                <a:ea typeface="ＭＳ Ｐゴシック"/>
                <a:cs typeface="+mn-cs"/>
              </a:rPr>
              <a:t>の各記事から</a:t>
            </a:r>
            <a:endParaRPr kumimoji="1" lang="en-US" altLang="ja-JP" sz="2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>
                <a:latin typeface="Tahoma"/>
                <a:ea typeface="ＭＳ Ｐゴシック"/>
              </a:rPr>
              <a:t>対応</a:t>
            </a:r>
            <a:r>
              <a:rPr lang="ja-JP" altLang="en-US" sz="2800" b="1" dirty="0" smtClean="0">
                <a:latin typeface="Tahoma"/>
                <a:ea typeface="ＭＳ Ｐゴシック"/>
              </a:rPr>
              <a:t>する</a:t>
            </a:r>
            <a:endParaRPr lang="en-US" altLang="ja-JP" sz="2800" b="1" dirty="0" smtClean="0">
              <a:latin typeface="Tahoma"/>
              <a:ea typeface="ＭＳ Ｐゴシック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800" b="1" dirty="0" err="1" smtClean="0">
                <a:solidFill>
                  <a:srgbClr val="FF0000"/>
                </a:solidFill>
                <a:latin typeface="Tahoma"/>
                <a:ea typeface="ＭＳ Ｐゴシック"/>
              </a:rPr>
              <a:t>Wikidata</a:t>
            </a:r>
            <a:r>
              <a:rPr lang="ja-JP" altLang="en-US" sz="2800" b="1" dirty="0">
                <a:solidFill>
                  <a:srgbClr val="FF0000"/>
                </a:solidFill>
                <a:latin typeface="Tahoma"/>
                <a:ea typeface="ＭＳ Ｐゴシック"/>
              </a:rPr>
              <a:t>項目</a:t>
            </a:r>
            <a:r>
              <a:rPr lang="ja-JP" altLang="en-US" sz="2800" b="1" dirty="0" smtClean="0">
                <a:solidFill>
                  <a:srgbClr val="FF0000"/>
                </a:solidFill>
                <a:latin typeface="Tahoma"/>
                <a:ea typeface="ＭＳ Ｐゴシック"/>
              </a:rPr>
              <a:t>へのリンク</a:t>
            </a:r>
            <a:endParaRPr lang="en-US" altLang="ja-JP" sz="2800" b="1" dirty="0">
              <a:solidFill>
                <a:srgbClr val="FF0000"/>
              </a:solidFill>
              <a:latin typeface="Tahoma"/>
              <a:ea typeface="ＭＳ Ｐゴシック"/>
            </a:endParaRP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9672CD-0955-43AD-A921-BB5CF6E6A0A1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54165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参照解決可能</a:t>
            </a:r>
            <a:r>
              <a:rPr lang="en-US" altLang="ja-JP" dirty="0"/>
              <a:t>IRI</a:t>
            </a:r>
            <a:r>
              <a:rPr lang="ja-JP" altLang="en-US" dirty="0"/>
              <a:t>による公開</a:t>
            </a:r>
            <a:endParaRPr lang="en-US" altLang="ja-JP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994796"/>
            <a:ext cx="8670526" cy="5616624"/>
          </a:xfrm>
        </p:spPr>
        <p:txBody>
          <a:bodyPr>
            <a:noAutofit/>
          </a:bodyPr>
          <a:lstStyle/>
          <a:p>
            <a:r>
              <a:rPr lang="ja-JP" altLang="en-US" sz="2800" dirty="0"/>
              <a:t>参照解決可能な</a:t>
            </a:r>
            <a:r>
              <a:rPr lang="en-US" altLang="ja-JP" sz="2800" dirty="0"/>
              <a:t>http IRIs</a:t>
            </a:r>
            <a:r>
              <a:rPr lang="ja-JP" altLang="en-US" sz="2800" dirty="0"/>
              <a:t>（</a:t>
            </a:r>
            <a:r>
              <a:rPr lang="en-US" altLang="ja-JP" sz="2800" b="0" dirty="0"/>
              <a:t>URL,URI</a:t>
            </a:r>
            <a:r>
              <a:rPr lang="ja-JP" altLang="en-US" sz="2800" dirty="0"/>
              <a:t>）を用いた公開</a:t>
            </a:r>
            <a:endParaRPr lang="en-US" altLang="ja-JP" sz="2800" u="none" dirty="0"/>
          </a:p>
          <a:p>
            <a:pPr lvl="1"/>
            <a:r>
              <a:rPr lang="en-US" altLang="ja-JP" b="1" dirty="0">
                <a:solidFill>
                  <a:srgbClr val="0000FF"/>
                </a:solidFill>
              </a:rPr>
              <a:t>IRI</a:t>
            </a:r>
            <a:r>
              <a:rPr lang="ja-JP" altLang="en-US" b="1" dirty="0">
                <a:solidFill>
                  <a:srgbClr val="0000FF"/>
                </a:solidFill>
              </a:rPr>
              <a:t>でデータにアクセスが可能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>
                <a:solidFill>
                  <a:srgbClr val="FF0000"/>
                </a:solidFill>
              </a:rPr>
              <a:t>＝システムによる処理（リンク解析等）が</a:t>
            </a:r>
            <a:r>
              <a:rPr lang="ja-JP" altLang="en-US" dirty="0" smtClean="0">
                <a:solidFill>
                  <a:srgbClr val="FF0000"/>
                </a:solidFill>
              </a:rPr>
              <a:t>可能</a:t>
            </a:r>
            <a:endParaRPr lang="ja-JP" altLang="en-US" dirty="0">
              <a:solidFill>
                <a:srgbClr val="FF0000"/>
              </a:solidFill>
            </a:endParaRPr>
          </a:p>
          <a:p>
            <a:r>
              <a:rPr lang="ja-JP" altLang="en-US" sz="2800" dirty="0"/>
              <a:t>コンテンツネゴシエーションに対応していると，アクセスするツールに応じた形式での取得が可能</a:t>
            </a:r>
            <a:endParaRPr lang="en-US" altLang="ja-JP" sz="2800" dirty="0"/>
          </a:p>
          <a:p>
            <a:pPr lvl="1"/>
            <a:r>
              <a:rPr lang="ja-JP" altLang="en-US" sz="2400" dirty="0"/>
              <a:t>例）</a:t>
            </a:r>
            <a:r>
              <a:rPr lang="en-US" altLang="ja-JP" sz="2400" dirty="0"/>
              <a:t>Web</a:t>
            </a:r>
            <a:r>
              <a:rPr lang="ja-JP" altLang="en-US" sz="2400" dirty="0"/>
              <a:t>ブラウザでアクセス　→　</a:t>
            </a:r>
            <a:r>
              <a:rPr lang="en-US" altLang="ja-JP" sz="2400" dirty="0"/>
              <a:t>HTML</a:t>
            </a:r>
            <a:br>
              <a:rPr lang="en-US" altLang="ja-JP" sz="2400" dirty="0"/>
            </a:br>
            <a:r>
              <a:rPr lang="ja-JP" altLang="en-US" sz="2400" dirty="0"/>
              <a:t>　　</a:t>
            </a:r>
            <a:r>
              <a:rPr lang="en-US" altLang="ja-JP" sz="2400" dirty="0"/>
              <a:t>Linked</a:t>
            </a:r>
            <a:r>
              <a:rPr lang="ja-JP" altLang="en-US" sz="2400" dirty="0"/>
              <a:t> </a:t>
            </a:r>
            <a:r>
              <a:rPr lang="en-US" altLang="ja-JP" sz="2400" dirty="0"/>
              <a:t>Data</a:t>
            </a:r>
            <a:r>
              <a:rPr lang="ja-JP" altLang="en-US" sz="2400" dirty="0"/>
              <a:t>ブラウザでアクセス　→　</a:t>
            </a:r>
            <a:r>
              <a:rPr lang="en-US" altLang="ja-JP" sz="2400" dirty="0"/>
              <a:t>RDF/XML</a:t>
            </a:r>
            <a:r>
              <a:rPr lang="ja-JP" altLang="en-US" sz="2400" dirty="0"/>
              <a:t>　など</a:t>
            </a:r>
            <a:endParaRPr lang="en-US" altLang="ja-JP" sz="2400" dirty="0"/>
          </a:p>
          <a:p>
            <a:pPr lvl="1"/>
            <a:r>
              <a:rPr lang="ja-JP" altLang="en-US" sz="2400" dirty="0"/>
              <a:t>拡張子を変えることで，取得形式を変えることも可能</a:t>
            </a:r>
            <a:endParaRPr lang="en-US" altLang="ja-JP" sz="2400" dirty="0"/>
          </a:p>
          <a:p>
            <a:pPr lvl="2"/>
            <a:r>
              <a:rPr lang="ja-JP" altLang="en-US" dirty="0"/>
              <a:t>例）</a:t>
            </a:r>
            <a:r>
              <a:rPr lang="en-US" altLang="ja-JP" b="1" dirty="0"/>
              <a:t>.</a:t>
            </a:r>
            <a:r>
              <a:rPr lang="en-US" altLang="ja-JP" b="1" dirty="0" err="1"/>
              <a:t>rdf</a:t>
            </a:r>
            <a:r>
              <a:rPr lang="ja-JP" altLang="en-US" dirty="0"/>
              <a:t>→</a:t>
            </a:r>
            <a:r>
              <a:rPr lang="en-US" altLang="ja-JP" dirty="0"/>
              <a:t>RDF/XML</a:t>
            </a:r>
            <a:r>
              <a:rPr lang="ja-JP" altLang="en-US" dirty="0" err="1"/>
              <a:t>，</a:t>
            </a:r>
            <a:r>
              <a:rPr lang="ja-JP" altLang="en-US" dirty="0"/>
              <a:t>　</a:t>
            </a:r>
            <a:r>
              <a:rPr lang="en-US" altLang="ja-JP" b="1" dirty="0"/>
              <a:t>.</a:t>
            </a:r>
            <a:r>
              <a:rPr lang="en-US" altLang="ja-JP" b="1" dirty="0" err="1"/>
              <a:t>ttl</a:t>
            </a:r>
            <a:r>
              <a:rPr lang="ja-JP" altLang="en-US" dirty="0"/>
              <a:t>→</a:t>
            </a:r>
            <a:r>
              <a:rPr lang="en-US" altLang="ja-JP" dirty="0"/>
              <a:t>Turtle</a:t>
            </a:r>
            <a:r>
              <a:rPr lang="ja-JP" altLang="en-US" dirty="0" err="1" smtClean="0"/>
              <a:t>，</a:t>
            </a:r>
            <a:r>
              <a:rPr lang="en-US" altLang="ja-JP" b="1" dirty="0" smtClean="0"/>
              <a:t>.</a:t>
            </a:r>
            <a:r>
              <a:rPr lang="en-US" altLang="ja-JP" b="1" dirty="0" err="1" smtClean="0"/>
              <a:t>nt</a:t>
            </a:r>
            <a:r>
              <a:rPr lang="ja-JP" altLang="en-US" dirty="0" smtClean="0"/>
              <a:t>→</a:t>
            </a:r>
            <a:r>
              <a:rPr lang="en-US" altLang="ja-JP" dirty="0" smtClean="0"/>
              <a:t>N-triple</a:t>
            </a:r>
            <a:br>
              <a:rPr lang="en-US" altLang="ja-JP" dirty="0" smtClean="0"/>
            </a:br>
            <a:r>
              <a:rPr lang="ja-JP" altLang="en-US" dirty="0" smtClean="0"/>
              <a:t>　　</a:t>
            </a:r>
            <a:r>
              <a:rPr lang="en-US" altLang="ja-JP" b="1" dirty="0" smtClean="0"/>
              <a:t>.</a:t>
            </a:r>
            <a:r>
              <a:rPr lang="en-US" altLang="ja-JP" b="1" dirty="0" err="1"/>
              <a:t>json</a:t>
            </a:r>
            <a:r>
              <a:rPr lang="ja-JP" altLang="en-US" dirty="0"/>
              <a:t>→</a:t>
            </a:r>
            <a:r>
              <a:rPr lang="en-US" altLang="ja-JP" dirty="0"/>
              <a:t>JSON/LD</a:t>
            </a:r>
            <a:r>
              <a:rPr lang="ja-JP" altLang="en-US" dirty="0"/>
              <a:t>　など</a:t>
            </a:r>
            <a:endParaRPr lang="en-US" altLang="ja-JP" dirty="0"/>
          </a:p>
          <a:p>
            <a:pPr lvl="1"/>
            <a:r>
              <a:rPr lang="en-US" altLang="ja-JP" sz="2400" dirty="0"/>
              <a:t>LOD</a:t>
            </a:r>
            <a:r>
              <a:rPr lang="ja-JP" altLang="en-US" sz="2400" dirty="0"/>
              <a:t>ブラウザの例</a:t>
            </a:r>
            <a:endParaRPr lang="en-US" altLang="ja-JP" sz="2400" dirty="0"/>
          </a:p>
          <a:p>
            <a:pPr lvl="2"/>
            <a:r>
              <a:rPr lang="en-US" altLang="ja-JP" sz="2000" b="1" dirty="0"/>
              <a:t>(Yet Another) Linked Data Browser</a:t>
            </a:r>
            <a:r>
              <a:rPr lang="en-US" altLang="ja-JP" sz="2000" dirty="0"/>
              <a:t/>
            </a:r>
            <a:br>
              <a:rPr lang="en-US" altLang="ja-JP" sz="2000" dirty="0"/>
            </a:br>
            <a:r>
              <a:rPr lang="en-US" altLang="ja-JP" sz="2000" dirty="0">
                <a:hlinkClick r:id="rId2"/>
              </a:rPr>
              <a:t>http://www.kanzaki.com/works/2014/pub/ld-browser</a:t>
            </a:r>
            <a:endParaRPr lang="en-US" altLang="ja-JP" sz="20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2217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675" y="988030"/>
            <a:ext cx="7845779" cy="557270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193284" cy="762000"/>
          </a:xfrm>
        </p:spPr>
        <p:txBody>
          <a:bodyPr/>
          <a:lstStyle/>
          <a:p>
            <a:r>
              <a:rPr kumimoji="1" lang="en-US" altLang="ja-JP" dirty="0"/>
              <a:t>IRI</a:t>
            </a:r>
            <a:r>
              <a:rPr kumimoji="1" lang="ja-JP" altLang="en-US" dirty="0"/>
              <a:t>による</a:t>
            </a:r>
            <a:r>
              <a:rPr kumimoji="1" lang="en-US" altLang="ja-JP" dirty="0"/>
              <a:t>LOD</a:t>
            </a:r>
            <a:r>
              <a:rPr kumimoji="1" lang="ja-JP" altLang="en-US" dirty="0" err="1"/>
              <a:t>への</a:t>
            </a:r>
            <a:r>
              <a:rPr kumimoji="1" lang="ja-JP" altLang="en-US" dirty="0"/>
              <a:t>アクセス例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2" name="正方形/長方形 11"/>
          <p:cNvSpPr/>
          <p:nvPr/>
        </p:nvSpPr>
        <p:spPr bwMode="auto">
          <a:xfrm>
            <a:off x="1859622" y="2527443"/>
            <a:ext cx="5691884" cy="330314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67061" y="5557360"/>
            <a:ext cx="5739820" cy="1200329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400" dirty="0" err="1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Wikidata</a:t>
            </a:r>
            <a:r>
              <a:rPr lang="ja-JP" altLang="en-US" sz="24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において</a:t>
            </a:r>
            <a:endParaRPr lang="en-US" altLang="ja-JP" sz="2400" dirty="0" smtClean="0">
              <a:solidFill>
                <a:srgbClr val="000000"/>
              </a:solidFill>
              <a:latin typeface="Tahoma" pitchFamily="34" charset="0"/>
              <a:ea typeface="ＭＳ Ｐゴシック" pitchFamily="50" charset="-128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24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「大阪大学（</a:t>
            </a:r>
            <a:r>
              <a:rPr lang="en-US" altLang="ja-JP" sz="24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Q651233</a:t>
            </a:r>
            <a:r>
              <a:rPr lang="ja-JP" altLang="en-US" sz="24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）」にアクセスした例</a:t>
            </a:r>
            <a:endParaRPr lang="en-US" altLang="ja-JP" sz="2400" dirty="0" smtClean="0">
              <a:solidFill>
                <a:srgbClr val="000000"/>
              </a:solidFill>
              <a:latin typeface="Tahoma" pitchFamily="34" charset="0"/>
              <a:ea typeface="ＭＳ Ｐゴシック" pitchFamily="50" charset="-128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4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  <a:hlinkClick r:id="rId3"/>
              </a:rPr>
              <a:t>http</a:t>
            </a:r>
            <a:r>
              <a:rPr lang="en-US" altLang="ja-JP" sz="2400" dirty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  <a:hlinkClick r:id="rId3"/>
              </a:rPr>
              <a:t>://</a:t>
            </a:r>
            <a:r>
              <a:rPr lang="en-US" altLang="ja-JP" sz="24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  <a:hlinkClick r:id="rId3"/>
              </a:rPr>
              <a:t>www.wikidata.org/entity/Q651233</a:t>
            </a:r>
            <a:endParaRPr lang="en-US" altLang="ja-JP" sz="2400" dirty="0" smtClean="0">
              <a:solidFill>
                <a:srgbClr val="000000"/>
              </a:solidFill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11" name="四角形吹き出し 10"/>
          <p:cNvSpPr/>
          <p:nvPr/>
        </p:nvSpPr>
        <p:spPr bwMode="auto">
          <a:xfrm>
            <a:off x="3916549" y="1141234"/>
            <a:ext cx="4991145" cy="1114627"/>
          </a:xfrm>
          <a:prstGeom prst="wedgeRectCallout">
            <a:avLst>
              <a:gd name="adj1" fmla="val -32375"/>
              <a:gd name="adj2" fmla="val 72021"/>
            </a:avLst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ahoma"/>
                <a:ea typeface="ＭＳ Ｐゴシック"/>
                <a:cs typeface="+mn-cs"/>
              </a:rPr>
              <a:t>さまざまな言語での</a:t>
            </a:r>
            <a:endParaRPr kumimoji="1" lang="en-US" altLang="ja-JP" sz="2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「</a:t>
            </a:r>
            <a:r>
              <a:rPr lang="ja-JP" altLang="en-US" sz="2800" b="1" dirty="0" smtClean="0">
                <a:solidFill>
                  <a:srgbClr val="FF0000"/>
                </a:solidFill>
                <a:latin typeface="Tahoma"/>
                <a:ea typeface="ＭＳ Ｐゴシック"/>
              </a:rPr>
              <a:t>ラベル」，「概要説明」，「別名」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</a:endParaRPr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5669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193284" cy="762000"/>
          </a:xfrm>
        </p:spPr>
        <p:txBody>
          <a:bodyPr/>
          <a:lstStyle/>
          <a:p>
            <a:r>
              <a:rPr kumimoji="1" lang="en-US" altLang="ja-JP" dirty="0"/>
              <a:t>IRI</a:t>
            </a:r>
            <a:r>
              <a:rPr kumimoji="1" lang="ja-JP" altLang="en-US" dirty="0"/>
              <a:t>による</a:t>
            </a:r>
            <a:r>
              <a:rPr kumimoji="1" lang="en-US" altLang="ja-JP" dirty="0"/>
              <a:t>LOD</a:t>
            </a:r>
            <a:r>
              <a:rPr kumimoji="1" lang="ja-JP" altLang="en-US" dirty="0" err="1"/>
              <a:t>への</a:t>
            </a:r>
            <a:r>
              <a:rPr kumimoji="1" lang="ja-JP" altLang="en-US" dirty="0"/>
              <a:t>アクセス例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87" y="998306"/>
            <a:ext cx="7999892" cy="568216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 bwMode="auto">
          <a:xfrm>
            <a:off x="1484617" y="1643865"/>
            <a:ext cx="1335640" cy="512686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11" name="四角形吹き出し 10"/>
          <p:cNvSpPr/>
          <p:nvPr/>
        </p:nvSpPr>
        <p:spPr bwMode="auto">
          <a:xfrm>
            <a:off x="337587" y="2003460"/>
            <a:ext cx="784924" cy="3328827"/>
          </a:xfrm>
          <a:prstGeom prst="wedgeRectCallout">
            <a:avLst>
              <a:gd name="adj1" fmla="val 105063"/>
              <a:gd name="adj2" fmla="val -19408"/>
            </a:avLst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3200" b="1" dirty="0" smtClean="0">
                <a:solidFill>
                  <a:srgbClr val="FF0000"/>
                </a:solidFill>
                <a:latin typeface="Tahoma"/>
                <a:ea typeface="ＭＳ Ｐゴシック"/>
              </a:rPr>
              <a:t>述語（プロパティ）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</a:endParaRPr>
          </a:p>
        </p:txBody>
      </p:sp>
      <p:sp>
        <p:nvSpPr>
          <p:cNvPr id="12" name="正方形/長方形 11"/>
          <p:cNvSpPr/>
          <p:nvPr/>
        </p:nvSpPr>
        <p:spPr bwMode="auto">
          <a:xfrm>
            <a:off x="2945385" y="1651542"/>
            <a:ext cx="2176281" cy="5126864"/>
          </a:xfrm>
          <a:prstGeom prst="rect">
            <a:avLst/>
          </a:prstGeom>
          <a:noFill/>
          <a:ln w="762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13" name="四角形吹き出し 12"/>
          <p:cNvSpPr/>
          <p:nvPr/>
        </p:nvSpPr>
        <p:spPr bwMode="auto">
          <a:xfrm>
            <a:off x="5671713" y="1913533"/>
            <a:ext cx="784924" cy="4209865"/>
          </a:xfrm>
          <a:prstGeom prst="wedgeRectCallout">
            <a:avLst>
              <a:gd name="adj1" fmla="val -127928"/>
              <a:gd name="adj2" fmla="val -18920"/>
            </a:avLst>
          </a:prstGeom>
          <a:solidFill>
            <a:srgbClr val="FFFFCC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3200" b="1" dirty="0" smtClean="0">
                <a:solidFill>
                  <a:srgbClr val="0000FF"/>
                </a:solidFill>
                <a:latin typeface="Tahoma"/>
                <a:ea typeface="ＭＳ Ｐゴシック"/>
              </a:rPr>
              <a:t>目的語（オブジェクト）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2945385" y="5334495"/>
            <a:ext cx="611789" cy="36023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吹き出し 14"/>
          <p:cNvSpPr/>
          <p:nvPr/>
        </p:nvSpPr>
        <p:spPr bwMode="auto">
          <a:xfrm>
            <a:off x="3389617" y="5883270"/>
            <a:ext cx="2244905" cy="956324"/>
          </a:xfrm>
          <a:prstGeom prst="wedgeRectCallout">
            <a:avLst>
              <a:gd name="adj1" fmla="val -47499"/>
              <a:gd name="adj2" fmla="val -79491"/>
            </a:avLst>
          </a:prstGeom>
          <a:solidFill>
            <a:srgbClr val="FFCCFF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</a:rPr>
              <a:t>他のリソース</a:t>
            </a:r>
            <a:endParaRPr kumimoji="1" lang="en-US" altLang="ja-JP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</a:rPr>
              <a:t>への</a:t>
            </a:r>
            <a:r>
              <a:rPr lang="ja-JP" altLang="en-US" sz="2800" b="1" dirty="0" smtClean="0">
                <a:solidFill>
                  <a:srgbClr val="FF0000"/>
                </a:solidFill>
                <a:latin typeface="Tahoma"/>
                <a:ea typeface="ＭＳ Ｐゴシック"/>
              </a:rPr>
              <a:t>リンク</a:t>
            </a:r>
            <a:endParaRPr lang="en-US" altLang="ja-JP" sz="2800" b="1" dirty="0">
              <a:solidFill>
                <a:srgbClr val="FF0000"/>
              </a:solidFill>
              <a:latin typeface="Tahoma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0995088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675" y="988030"/>
            <a:ext cx="7845779" cy="557270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193284" cy="762000"/>
          </a:xfrm>
        </p:spPr>
        <p:txBody>
          <a:bodyPr/>
          <a:lstStyle/>
          <a:p>
            <a:r>
              <a:rPr kumimoji="1" lang="en-US" altLang="ja-JP" dirty="0"/>
              <a:t>IRI</a:t>
            </a:r>
            <a:r>
              <a:rPr kumimoji="1" lang="ja-JP" altLang="en-US" dirty="0"/>
              <a:t>による</a:t>
            </a:r>
            <a:r>
              <a:rPr kumimoji="1" lang="en-US" altLang="ja-JP" dirty="0"/>
              <a:t>LOD</a:t>
            </a:r>
            <a:r>
              <a:rPr kumimoji="1" lang="ja-JP" altLang="en-US" dirty="0" err="1"/>
              <a:t>への</a:t>
            </a:r>
            <a:r>
              <a:rPr kumimoji="1" lang="ja-JP" altLang="en-US" dirty="0"/>
              <a:t>アクセス例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8930" y="1041522"/>
            <a:ext cx="7027524" cy="4991513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テキスト ボックス 7"/>
          <p:cNvSpPr txBox="1"/>
          <p:nvPr/>
        </p:nvSpPr>
        <p:spPr>
          <a:xfrm>
            <a:off x="1042827" y="5232094"/>
            <a:ext cx="7967609" cy="1384995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8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  <a:hlinkClick r:id="rId4"/>
              </a:rPr>
              <a:t>http</a:t>
            </a:r>
            <a:r>
              <a:rPr lang="en-US" altLang="ja-JP" sz="2800" dirty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  <a:hlinkClick r:id="rId4"/>
              </a:rPr>
              <a:t>://</a:t>
            </a:r>
            <a:r>
              <a:rPr lang="en-US" altLang="ja-JP" sz="28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  <a:hlinkClick r:id="rId4"/>
              </a:rPr>
              <a:t>www.wikidata.org/entity/Q651233</a:t>
            </a:r>
            <a:r>
              <a:rPr lang="en-US" altLang="ja-JP" sz="2800" b="1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  <a:hlinkClick r:id="rId4"/>
              </a:rPr>
              <a:t>.ttl</a:t>
            </a:r>
            <a:endParaRPr lang="en-US" altLang="ja-JP" sz="2800" b="1" dirty="0" smtClean="0">
              <a:solidFill>
                <a:srgbClr val="000000"/>
              </a:solidFill>
              <a:latin typeface="Tahoma" pitchFamily="34" charset="0"/>
              <a:ea typeface="ＭＳ Ｐゴシック" pitchFamily="50" charset="-128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28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とすると，</a:t>
            </a:r>
            <a:r>
              <a:rPr lang="en-US" altLang="ja-JP" sz="2800" b="1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Turtle</a:t>
            </a:r>
            <a:r>
              <a:rPr lang="ja-JP" altLang="en-US" sz="2800" b="1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形式</a:t>
            </a:r>
            <a:r>
              <a:rPr lang="ja-JP" altLang="en-US" sz="28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でデータ取得が可</a:t>
            </a:r>
            <a:endParaRPr lang="en-US" altLang="ja-JP" sz="2800" dirty="0" smtClean="0">
              <a:solidFill>
                <a:srgbClr val="000000"/>
              </a:solidFill>
              <a:latin typeface="Tahoma" pitchFamily="34" charset="0"/>
              <a:ea typeface="ＭＳ Ｐゴシック" pitchFamily="50" charset="-128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28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（</a:t>
            </a:r>
            <a:r>
              <a:rPr lang="en-US" altLang="ja-JP" sz="2800" dirty="0" err="1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Wikidata</a:t>
            </a:r>
            <a:r>
              <a:rPr lang="ja-JP" altLang="en-US" sz="28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は，ほかに，</a:t>
            </a:r>
            <a:r>
              <a:rPr lang="en-US" altLang="ja-JP" sz="2800" b="1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.</a:t>
            </a:r>
            <a:r>
              <a:rPr lang="en-US" altLang="ja-JP" sz="2800" b="1" dirty="0" err="1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rdf</a:t>
            </a:r>
            <a:r>
              <a:rPr lang="ja-JP" altLang="en-US" sz="2800" dirty="0" err="1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，</a:t>
            </a:r>
            <a:r>
              <a:rPr lang="en-US" altLang="ja-JP" sz="2800" b="1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.</a:t>
            </a:r>
            <a:r>
              <a:rPr lang="en-US" altLang="ja-JP" sz="2800" b="1" dirty="0" err="1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nt</a:t>
            </a:r>
            <a:r>
              <a:rPr lang="ja-JP" altLang="en-US" sz="2800" dirty="0" err="1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，</a:t>
            </a:r>
            <a:r>
              <a:rPr lang="en-US" altLang="ja-JP" sz="2800" b="1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.</a:t>
            </a:r>
            <a:r>
              <a:rPr lang="en-US" altLang="ja-JP" sz="2800" b="1" dirty="0" err="1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json</a:t>
            </a:r>
            <a:r>
              <a:rPr lang="ja-JP" altLang="en-US" sz="28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等に対応）</a:t>
            </a:r>
            <a:endParaRPr lang="en-US" altLang="ja-JP" sz="2800" dirty="0" smtClean="0">
              <a:solidFill>
                <a:srgbClr val="000000"/>
              </a:solidFill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734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71" y="977758"/>
            <a:ext cx="7895441" cy="56079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200" dirty="0"/>
              <a:t>Linked Data</a:t>
            </a:r>
            <a:r>
              <a:rPr kumimoji="1" lang="ja-JP" altLang="en-US" sz="3200" dirty="0"/>
              <a:t>ブラウザによる</a:t>
            </a:r>
            <a:r>
              <a:rPr kumimoji="1" lang="en-US" altLang="ja-JP" sz="3200" dirty="0"/>
              <a:t/>
            </a:r>
            <a:br>
              <a:rPr kumimoji="1" lang="en-US" altLang="ja-JP" sz="3200" dirty="0"/>
            </a:br>
            <a:r>
              <a:rPr kumimoji="1" lang="en-US" altLang="ja-JP" sz="3200" dirty="0"/>
              <a:t>LOD</a:t>
            </a:r>
            <a:r>
              <a:rPr kumimoji="1" lang="ja-JP" altLang="en-US" sz="3200" dirty="0" err="1"/>
              <a:t>への</a:t>
            </a:r>
            <a:r>
              <a:rPr kumimoji="1" lang="ja-JP" altLang="en-US" sz="3200" dirty="0"/>
              <a:t>アクセス例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814909" y="3723144"/>
            <a:ext cx="4279776" cy="267765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(Yet Another) Linked Data Browser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/>
            </a:r>
            <a:b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  <a:hlinkClick r:id="rId3"/>
              </a:rPr>
              <a:t>http://www.kanzaki.com/works/2014/pub/ld-browser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を利用した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  <a:hlinkClick r:id="rId4"/>
              </a:rPr>
              <a:t>閲覧例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→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URI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の欄に閲覧したいデータ　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/>
            </a:r>
            <a:b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 　の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IRI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（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URI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）を入力</a:t>
            </a:r>
            <a:r>
              <a:rPr kumimoji="1" lang="ja-JP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する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5166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349" y="998905"/>
            <a:ext cx="6914084" cy="544525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644" y="140913"/>
            <a:ext cx="6364840" cy="762000"/>
          </a:xfrm>
        </p:spPr>
        <p:txBody>
          <a:bodyPr/>
          <a:lstStyle/>
          <a:p>
            <a:r>
              <a:rPr lang="en-US" altLang="ja-JP" sz="3200" dirty="0" err="1"/>
              <a:t>Wikidata</a:t>
            </a:r>
            <a:r>
              <a:rPr lang="ja-JP" altLang="en-US" sz="3200" dirty="0"/>
              <a:t>の</a:t>
            </a:r>
            <a:r>
              <a:rPr lang="en-US" altLang="ja-JP" sz="3200" dirty="0"/>
              <a:t>SPARQL</a:t>
            </a:r>
            <a:r>
              <a:rPr lang="ja-JP" altLang="en-US" sz="3200" dirty="0" smtClean="0"/>
              <a:t>エンドポイント</a:t>
            </a:r>
            <a:endParaRPr kumimoji="1" lang="ja-JP" altLang="en-US" sz="3200" dirty="0"/>
          </a:p>
        </p:txBody>
      </p:sp>
      <p:sp>
        <p:nvSpPr>
          <p:cNvPr id="7" name="正方形/長方形 6"/>
          <p:cNvSpPr/>
          <p:nvPr/>
        </p:nvSpPr>
        <p:spPr>
          <a:xfrm>
            <a:off x="4386798" y="5275433"/>
            <a:ext cx="18473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srgbClr val="3B5998"/>
              </a:solidFill>
              <a:effectLst/>
              <a:uLnTx/>
              <a:uFillTx/>
              <a:latin typeface="helvetica" panose="020B0604020202020204" pitchFamily="34" charset="0"/>
              <a:ea typeface="ＭＳ Ｐゴシック"/>
              <a:cs typeface="+mn-cs"/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1" name="四角形吹き出し 10"/>
          <p:cNvSpPr/>
          <p:nvPr/>
        </p:nvSpPr>
        <p:spPr bwMode="auto">
          <a:xfrm>
            <a:off x="3400745" y="1223172"/>
            <a:ext cx="3780890" cy="769073"/>
          </a:xfrm>
          <a:prstGeom prst="wedgeRectCallout">
            <a:avLst>
              <a:gd name="adj1" fmla="val -31713"/>
              <a:gd name="adj2" fmla="val 68573"/>
            </a:avLst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ここに，クエリを</a:t>
            </a:r>
            <a:r>
              <a:rPr kumimoji="1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入れる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215340" y="2796760"/>
            <a:ext cx="5630709" cy="181588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 smtClean="0">
                <a:solidFill>
                  <a:srgbClr val="000000"/>
                </a:solidFill>
                <a:latin typeface="Tahoma"/>
                <a:ea typeface="ＭＳ Ｐゴシック"/>
              </a:rPr>
              <a:t>・ブラウザからのアクセス</a:t>
            </a:r>
            <a:r>
              <a:rPr lang="en-US" altLang="ja-JP" sz="2800" dirty="0">
                <a:solidFill>
                  <a:srgbClr val="000000"/>
                </a:solidFill>
                <a:latin typeface="Tahoma"/>
                <a:ea typeface="ＭＳ Ｐゴシック"/>
              </a:rPr>
              <a:t/>
            </a:r>
            <a:br>
              <a:rPr lang="en-US" altLang="ja-JP" sz="2800" dirty="0">
                <a:solidFill>
                  <a:srgbClr val="000000"/>
                </a:solidFill>
                <a:latin typeface="Tahoma"/>
                <a:ea typeface="ＭＳ Ｐゴシック"/>
              </a:rPr>
            </a:br>
            <a:r>
              <a:rPr lang="ja-JP" altLang="en-US" sz="2800" dirty="0">
                <a:solidFill>
                  <a:srgbClr val="000000"/>
                </a:solidFill>
                <a:latin typeface="Tahoma"/>
                <a:ea typeface="ＭＳ Ｐゴシック"/>
              </a:rPr>
              <a:t>　</a:t>
            </a:r>
            <a:r>
              <a:rPr lang="en-US" altLang="ja-JP" sz="2800" dirty="0" smtClean="0">
                <a:solidFill>
                  <a:srgbClr val="000000"/>
                </a:solidFill>
                <a:hlinkClick r:id="rId4"/>
              </a:rPr>
              <a:t>https</a:t>
            </a:r>
            <a:r>
              <a:rPr lang="en-US" altLang="ja-JP" sz="2800" dirty="0">
                <a:solidFill>
                  <a:srgbClr val="000000"/>
                </a:solidFill>
                <a:hlinkClick r:id="rId4"/>
              </a:rPr>
              <a:t>://query.wikidata.org</a:t>
            </a:r>
            <a:r>
              <a:rPr lang="en-US" altLang="ja-JP" sz="2800" dirty="0" smtClean="0">
                <a:solidFill>
                  <a:srgbClr val="000000"/>
                </a:solidFill>
                <a:hlinkClick r:id="rId4"/>
              </a:rPr>
              <a:t>/</a:t>
            </a:r>
            <a:endParaRPr lang="en-US" altLang="ja-JP" sz="2800" dirty="0" smtClean="0">
              <a:solidFill>
                <a:srgbClr val="000000"/>
              </a:solidFill>
            </a:endParaRPr>
          </a:p>
          <a:p>
            <a:pPr lvl="0">
              <a:defRPr/>
            </a:pPr>
            <a:r>
              <a:rPr kumimoji="1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・プログラムからのアクセス</a:t>
            </a:r>
            <a:endParaRPr kumimoji="1" lang="en-US" altLang="ja-JP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lvl="0">
              <a:defRPr/>
            </a:pPr>
            <a:r>
              <a:rPr lang="ja-JP" altLang="en-US" sz="2800" dirty="0">
                <a:solidFill>
                  <a:srgbClr val="000000"/>
                </a:solidFill>
                <a:latin typeface="Tahoma"/>
                <a:ea typeface="ＭＳ Ｐゴシック"/>
              </a:rPr>
              <a:t>　</a:t>
            </a:r>
            <a:r>
              <a:rPr lang="en-US" altLang="ja-JP" sz="2800" dirty="0">
                <a:solidFill>
                  <a:srgbClr val="000000"/>
                </a:solidFill>
                <a:hlinkClick r:id="rId5"/>
              </a:rPr>
              <a:t>https://</a:t>
            </a:r>
            <a:r>
              <a:rPr lang="en-US" altLang="ja-JP" sz="2800" dirty="0" smtClean="0">
                <a:solidFill>
                  <a:srgbClr val="000000"/>
                </a:solidFill>
                <a:hlinkClick r:id="rId5"/>
              </a:rPr>
              <a:t>query.wikidata.org/sparql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7" name="四角形吹き出し 16"/>
          <p:cNvSpPr/>
          <p:nvPr/>
        </p:nvSpPr>
        <p:spPr bwMode="auto">
          <a:xfrm>
            <a:off x="5291190" y="5032620"/>
            <a:ext cx="2909300" cy="769073"/>
          </a:xfrm>
          <a:prstGeom prst="wedgeRectCallout">
            <a:avLst>
              <a:gd name="adj1" fmla="val -64732"/>
              <a:gd name="adj2" fmla="val 42523"/>
            </a:avLst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クエリ結果の表示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041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179512" y="287571"/>
            <a:ext cx="8784976" cy="90918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lvl="1"/>
            <a:r>
              <a:rPr lang="ja-JP" altLang="en-US" sz="4400" b="1" dirty="0" smtClean="0">
                <a:solidFill>
                  <a:srgbClr val="FF0000"/>
                </a:solidFill>
              </a:rPr>
              <a:t>まとめ</a:t>
            </a:r>
            <a:r>
              <a:rPr lang="en-US" altLang="ja-JP" sz="4400" b="1" dirty="0" smtClean="0">
                <a:solidFill>
                  <a:srgbClr val="FF0000"/>
                </a:solidFill>
              </a:rPr>
              <a:t>:</a:t>
            </a:r>
            <a:r>
              <a:rPr lang="en-US" altLang="ja-JP" sz="4400" b="1" dirty="0">
                <a:solidFill>
                  <a:srgbClr val="009900"/>
                </a:solidFill>
              </a:rPr>
              <a:t>Linked Open</a:t>
            </a:r>
            <a:r>
              <a:rPr lang="ja-JP" altLang="en-US" sz="4400" b="1" dirty="0">
                <a:solidFill>
                  <a:srgbClr val="009900"/>
                </a:solidFill>
              </a:rPr>
              <a:t> </a:t>
            </a:r>
            <a:r>
              <a:rPr lang="en-US" altLang="ja-JP" sz="4400" b="1" dirty="0">
                <a:solidFill>
                  <a:srgbClr val="009900"/>
                </a:solidFill>
              </a:rPr>
              <a:t>Data</a:t>
            </a:r>
            <a:endParaRPr kumimoji="1" lang="ja-JP" altLang="en-US" sz="4400" b="1" dirty="0">
              <a:solidFill>
                <a:srgbClr val="00990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1268760"/>
            <a:ext cx="8712968" cy="5256584"/>
          </a:xfrm>
        </p:spPr>
        <p:txBody>
          <a:bodyPr>
            <a:noAutofit/>
          </a:bodyPr>
          <a:lstStyle/>
          <a:p>
            <a:r>
              <a:rPr kumimoji="1" lang="en-US" altLang="ja-JP" sz="3200" dirty="0"/>
              <a:t>Linked Data</a:t>
            </a:r>
            <a:r>
              <a:rPr kumimoji="1" lang="ja-JP" altLang="en-US" sz="3200" dirty="0"/>
              <a:t>は，</a:t>
            </a:r>
            <a:r>
              <a:rPr kumimoji="1" lang="en-US" altLang="ja-JP" sz="3200" dirty="0"/>
              <a:t>Web</a:t>
            </a:r>
            <a:r>
              <a:rPr kumimoji="1" lang="ja-JP" altLang="en-US" sz="3200" dirty="0"/>
              <a:t>上で公開されたデータを</a:t>
            </a:r>
            <a:r>
              <a:rPr kumimoji="1" lang="en-US" altLang="ja-JP" sz="3200" dirty="0"/>
              <a:t/>
            </a:r>
            <a:br>
              <a:rPr kumimoji="1" lang="en-US" altLang="ja-JP" sz="3200" dirty="0"/>
            </a:br>
            <a:r>
              <a:rPr kumimoji="1" lang="ja-JP" altLang="en-US" sz="3200" dirty="0">
                <a:solidFill>
                  <a:srgbClr val="FF0000"/>
                </a:solidFill>
              </a:rPr>
              <a:t>“つなぐ”仕組み</a:t>
            </a:r>
            <a:endParaRPr kumimoji="1" lang="en-US" altLang="ja-JP" sz="3200" dirty="0">
              <a:solidFill>
                <a:srgbClr val="FF0000"/>
              </a:solidFill>
            </a:endParaRPr>
          </a:p>
          <a:p>
            <a:r>
              <a:rPr lang="en-US" altLang="ja-JP" sz="3200" dirty="0"/>
              <a:t>Web</a:t>
            </a:r>
            <a:r>
              <a:rPr lang="ja-JP" altLang="en-US" sz="3200" dirty="0"/>
              <a:t>上に公開された様々なデータを</a:t>
            </a:r>
            <a:r>
              <a:rPr lang="ja-JP" altLang="en-US" sz="3200" dirty="0">
                <a:solidFill>
                  <a:srgbClr val="FF0000"/>
                </a:solidFill>
              </a:rPr>
              <a:t>“つなげて”</a:t>
            </a:r>
            <a:r>
              <a:rPr lang="ja-JP" altLang="en-US" sz="3200" dirty="0"/>
              <a:t>，１つの大きなデータベースへとする</a:t>
            </a:r>
            <a:endParaRPr lang="en-US" altLang="ja-JP" sz="3200" dirty="0"/>
          </a:p>
          <a:p>
            <a:r>
              <a:rPr lang="en-US" altLang="ja-JP" sz="3200" b="1" dirty="0">
                <a:solidFill>
                  <a:srgbClr val="FF0000"/>
                </a:solidFill>
              </a:rPr>
              <a:t>LOD</a:t>
            </a:r>
            <a:r>
              <a:rPr lang="ja-JP" altLang="en-US" sz="3200" b="1" dirty="0">
                <a:solidFill>
                  <a:srgbClr val="FF0000"/>
                </a:solidFill>
              </a:rPr>
              <a:t>（</a:t>
            </a:r>
            <a:r>
              <a:rPr lang="en-US" altLang="ja-JP" sz="3200" b="1" dirty="0">
                <a:solidFill>
                  <a:srgbClr val="FF0000"/>
                </a:solidFill>
              </a:rPr>
              <a:t>Linked Open Data</a:t>
            </a:r>
            <a:r>
              <a:rPr lang="ja-JP" altLang="en-US" sz="3200" b="1" dirty="0">
                <a:solidFill>
                  <a:srgbClr val="FF0000"/>
                </a:solidFill>
              </a:rPr>
              <a:t>）</a:t>
            </a:r>
            <a:r>
              <a:rPr lang="en-US" altLang="ja-JP" sz="3200" b="1" dirty="0">
                <a:solidFill>
                  <a:srgbClr val="FF0000"/>
                </a:solidFill>
              </a:rPr>
              <a:t/>
            </a:r>
            <a:br>
              <a:rPr lang="en-US" altLang="ja-JP" sz="3200" b="1" dirty="0">
                <a:solidFill>
                  <a:srgbClr val="FF0000"/>
                </a:solidFill>
              </a:rPr>
            </a:br>
            <a:r>
              <a:rPr lang="ja-JP" altLang="en-US" sz="3200" dirty="0"/>
              <a:t>　＝</a:t>
            </a:r>
            <a:r>
              <a:rPr lang="en-US" altLang="ja-JP" sz="3200" dirty="0"/>
              <a:t>Linked Data</a:t>
            </a:r>
            <a:r>
              <a:rPr lang="ja-JP" altLang="en-US" sz="3200" dirty="0"/>
              <a:t>として公開されたオープンデータ</a:t>
            </a:r>
            <a:endParaRPr lang="en-US" altLang="ja-JP" sz="3200" dirty="0"/>
          </a:p>
          <a:p>
            <a:r>
              <a:rPr lang="ja-JP" altLang="en-US" sz="3200" dirty="0"/>
              <a:t>データを</a:t>
            </a:r>
            <a:r>
              <a:rPr lang="ja-JP" altLang="en-US" sz="3200" dirty="0">
                <a:solidFill>
                  <a:srgbClr val="FF0000"/>
                </a:solidFill>
              </a:rPr>
              <a:t>“つなげる”</a:t>
            </a:r>
            <a:r>
              <a:rPr lang="ja-JP" altLang="en-US" sz="3200" dirty="0"/>
              <a:t>ことで新たな価値が生まれることが期待される</a:t>
            </a:r>
            <a:endParaRPr lang="en-US" altLang="ja-JP" sz="3200" dirty="0"/>
          </a:p>
          <a:p>
            <a:r>
              <a:rPr kumimoji="1" lang="ja-JP" altLang="en-US" sz="3200" b="1" dirty="0"/>
              <a:t>いろんなデータをつなぐことで，</a:t>
            </a:r>
            <a:endParaRPr kumimoji="1" lang="en-US" altLang="ja-JP" sz="3200" b="1" dirty="0"/>
          </a:p>
          <a:p>
            <a:pPr marL="0" indent="0">
              <a:buNone/>
            </a:pPr>
            <a:r>
              <a:rPr kumimoji="1" lang="ja-JP" altLang="en-US" sz="3200" b="1" dirty="0"/>
              <a:t>  　「おもろい」組み合わせが見つかるかも！？</a:t>
            </a:r>
            <a:endParaRPr kumimoji="1" lang="en-US" altLang="ja-JP" sz="3200" b="1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15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623888" y="1484785"/>
            <a:ext cx="7886700" cy="1944216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lvl="1"/>
            <a:r>
              <a:rPr lang="en-US" altLang="ja-JP" sz="4400" b="1" dirty="0">
                <a:solidFill>
                  <a:srgbClr val="009900"/>
                </a:solidFill>
              </a:rPr>
              <a:t>Linked Open</a:t>
            </a:r>
            <a:r>
              <a:rPr lang="ja-JP" altLang="en-US" sz="4400" b="1" dirty="0">
                <a:solidFill>
                  <a:srgbClr val="009900"/>
                </a:solidFill>
              </a:rPr>
              <a:t> </a:t>
            </a:r>
            <a:r>
              <a:rPr lang="en-US" altLang="ja-JP" sz="4400" b="1" dirty="0" smtClean="0">
                <a:solidFill>
                  <a:srgbClr val="009900"/>
                </a:solidFill>
              </a:rPr>
              <a:t>Data</a:t>
            </a:r>
            <a:r>
              <a:rPr lang="ja-JP" altLang="en-US" sz="4400" b="1" dirty="0" smtClean="0">
                <a:solidFill>
                  <a:srgbClr val="009900"/>
                </a:solidFill>
              </a:rPr>
              <a:t>とは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623888" y="3573016"/>
            <a:ext cx="8196584" cy="2904840"/>
          </a:xfrm>
        </p:spPr>
        <p:txBody>
          <a:bodyPr>
            <a:noAutofit/>
          </a:bodyPr>
          <a:lstStyle/>
          <a:p>
            <a:r>
              <a:rPr lang="en-US" altLang="ja-JP" sz="3600" b="1" dirty="0">
                <a:solidFill>
                  <a:srgbClr val="FF0000"/>
                </a:solidFill>
              </a:rPr>
              <a:t>Linked Open Data (LOD)</a:t>
            </a:r>
          </a:p>
          <a:p>
            <a:r>
              <a:rPr lang="ja-JP" altLang="en-US" sz="3200" dirty="0">
                <a:solidFill>
                  <a:schemeClr val="tx1"/>
                </a:solidFill>
              </a:rPr>
              <a:t>＝</a:t>
            </a:r>
            <a:r>
              <a:rPr lang="en-US" altLang="ja-JP" sz="3200" b="1" dirty="0">
                <a:solidFill>
                  <a:schemeClr val="tx1"/>
                </a:solidFill>
              </a:rPr>
              <a:t>Linked Data </a:t>
            </a:r>
            <a:r>
              <a:rPr lang="en-US" altLang="ja-JP" sz="3200" dirty="0">
                <a:solidFill>
                  <a:schemeClr val="tx1"/>
                </a:solidFill>
              </a:rPr>
              <a:t>+ </a:t>
            </a:r>
            <a:r>
              <a:rPr lang="en-US" altLang="ja-JP" sz="3200" b="1" dirty="0">
                <a:solidFill>
                  <a:schemeClr val="tx1"/>
                </a:solidFill>
              </a:rPr>
              <a:t>Open Data</a:t>
            </a:r>
            <a:r>
              <a:rPr lang="ja-JP" altLang="en-US" sz="3200" dirty="0">
                <a:solidFill>
                  <a:schemeClr val="tx1"/>
                </a:solidFill>
              </a:rPr>
              <a:t>（オープンデータ）</a:t>
            </a:r>
            <a:endParaRPr lang="en-US" altLang="ja-JP" sz="3200" dirty="0">
              <a:solidFill>
                <a:schemeClr val="tx1"/>
              </a:solidFill>
            </a:endParaRPr>
          </a:p>
          <a:p>
            <a:r>
              <a:rPr lang="ja-JP" altLang="en-US" sz="3200" dirty="0" smtClean="0">
                <a:solidFill>
                  <a:schemeClr val="tx1"/>
                </a:solidFill>
              </a:rPr>
              <a:t>＝</a:t>
            </a:r>
            <a:r>
              <a:rPr lang="en-US" altLang="ja-JP" sz="3200" b="1" dirty="0" smtClean="0">
                <a:solidFill>
                  <a:schemeClr val="tx1"/>
                </a:solidFill>
              </a:rPr>
              <a:t>Linked </a:t>
            </a:r>
            <a:r>
              <a:rPr lang="en-US" altLang="ja-JP" sz="3200" b="1" dirty="0">
                <a:solidFill>
                  <a:schemeClr val="tx1"/>
                </a:solidFill>
              </a:rPr>
              <a:t>Data</a:t>
            </a:r>
            <a:r>
              <a:rPr lang="ja-JP" altLang="en-US" sz="3200" dirty="0">
                <a:solidFill>
                  <a:schemeClr val="tx1"/>
                </a:solidFill>
              </a:rPr>
              <a:t>として公開された</a:t>
            </a:r>
            <a:r>
              <a:rPr lang="en-US" altLang="ja-JP" sz="3200" b="1" dirty="0">
                <a:solidFill>
                  <a:schemeClr val="tx1"/>
                </a:solidFill>
              </a:rPr>
              <a:t>Open </a:t>
            </a:r>
            <a:r>
              <a:rPr lang="en-US" altLang="ja-JP" sz="3200" b="1" dirty="0" smtClean="0">
                <a:solidFill>
                  <a:schemeClr val="tx1"/>
                </a:solidFill>
              </a:rPr>
              <a:t>Data</a:t>
            </a:r>
          </a:p>
          <a:p>
            <a:r>
              <a:rPr lang="en-US" altLang="ja-JP" sz="3600" b="1" dirty="0" smtClean="0">
                <a:solidFill>
                  <a:srgbClr val="FF0000"/>
                </a:solidFill>
              </a:rPr>
              <a:t>Linked </a:t>
            </a:r>
            <a:r>
              <a:rPr lang="en-US" altLang="ja-JP" sz="3600" b="1" dirty="0">
                <a:solidFill>
                  <a:srgbClr val="FF0000"/>
                </a:solidFill>
              </a:rPr>
              <a:t>Data</a:t>
            </a:r>
            <a:endParaRPr lang="en-US" altLang="ja-JP" sz="3600" b="1" dirty="0">
              <a:solidFill>
                <a:schemeClr val="tx1"/>
              </a:solidFill>
            </a:endParaRPr>
          </a:p>
          <a:p>
            <a:r>
              <a:rPr lang="ja-JP" altLang="en-US" sz="2800" b="1" dirty="0">
                <a:solidFill>
                  <a:schemeClr val="tx1"/>
                </a:solidFill>
              </a:rPr>
              <a:t>＝</a:t>
            </a:r>
            <a:r>
              <a:rPr lang="en-US" altLang="ja-JP" sz="2800" dirty="0">
                <a:solidFill>
                  <a:schemeClr val="tx1"/>
                </a:solidFill>
              </a:rPr>
              <a:t>Web</a:t>
            </a:r>
            <a:r>
              <a:rPr lang="ja-JP" altLang="en-US" sz="2800" dirty="0">
                <a:solidFill>
                  <a:schemeClr val="tx1"/>
                </a:solidFill>
              </a:rPr>
              <a:t>の仕組みを用いて相互に</a:t>
            </a:r>
            <a:r>
              <a:rPr lang="ja-JP" altLang="en-US" sz="2800" b="1" dirty="0">
                <a:solidFill>
                  <a:srgbClr val="FF0000"/>
                </a:solidFill>
              </a:rPr>
              <a:t>“リンクされた”</a:t>
            </a:r>
            <a:r>
              <a:rPr lang="ja-JP" altLang="en-US" sz="2800" dirty="0" smtClean="0">
                <a:solidFill>
                  <a:schemeClr val="tx1"/>
                </a:solidFill>
              </a:rPr>
              <a:t>データ</a:t>
            </a:r>
            <a:endParaRPr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12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34474D4-5409-4684-9A3C-7923711590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4649" y="1268761"/>
            <a:ext cx="2837755" cy="256737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9B0E9CC-1E64-415F-908C-8AAEFC5E4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400" dirty="0" smtClean="0"/>
              <a:t>オープンデータ</a:t>
            </a:r>
            <a:endParaRPr kumimoji="1" lang="ja-JP" altLang="en-US" sz="44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CAEB1E-0D68-4B4C-AAB6-D36FD071F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68" y="980728"/>
            <a:ext cx="7772400" cy="5218426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ja-JP" altLang="en-US" dirty="0"/>
              <a:t>オープンデータ</a:t>
            </a:r>
            <a:endParaRPr lang="en-US" altLang="ja-JP" dirty="0"/>
          </a:p>
          <a:p>
            <a:pPr lvl="1">
              <a:spcBef>
                <a:spcPts val="600"/>
              </a:spcBef>
            </a:pPr>
            <a:r>
              <a:rPr lang="ja-JP" altLang="en-US" u="sng" dirty="0">
                <a:solidFill>
                  <a:srgbClr val="FF0000"/>
                </a:solidFill>
              </a:rPr>
              <a:t>誰でも自由に使える</a:t>
            </a:r>
            <a:r>
              <a:rPr lang="ja-JP" altLang="en-US" dirty="0"/>
              <a:t>形で公開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されているデータ．</a:t>
            </a:r>
            <a:endParaRPr lang="en-US" altLang="ja-JP" dirty="0"/>
          </a:p>
          <a:p>
            <a:pPr lvl="1">
              <a:spcBef>
                <a:spcPts val="600"/>
              </a:spcBef>
            </a:pPr>
            <a:r>
              <a:rPr lang="ja-JP" altLang="en-US" dirty="0" smtClean="0"/>
              <a:t>世界各国でオープンデータの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公開・利活用が推進されている．</a:t>
            </a:r>
            <a:endParaRPr lang="en-US" altLang="ja-JP" dirty="0" smtClean="0"/>
          </a:p>
          <a:p>
            <a:pPr lvl="1">
              <a:spcBef>
                <a:spcPts val="600"/>
              </a:spcBef>
            </a:pPr>
            <a:r>
              <a:rPr lang="ja-JP" altLang="en-US" dirty="0" smtClean="0">
                <a:solidFill>
                  <a:srgbClr val="FF0000"/>
                </a:solidFill>
              </a:rPr>
              <a:t>官民</a:t>
            </a:r>
            <a:r>
              <a:rPr lang="ja-JP" altLang="en-US" dirty="0">
                <a:solidFill>
                  <a:srgbClr val="FF0000"/>
                </a:solidFill>
              </a:rPr>
              <a:t>データ活用</a:t>
            </a:r>
            <a:r>
              <a:rPr lang="ja-JP" altLang="en-US" dirty="0" smtClean="0">
                <a:solidFill>
                  <a:srgbClr val="FF0000"/>
                </a:solidFill>
              </a:rPr>
              <a:t>基本法</a:t>
            </a:r>
            <a:r>
              <a:rPr lang="ja-JP" altLang="en-US" sz="2400" dirty="0" smtClean="0">
                <a:latin typeface="+mn-ea"/>
              </a:rPr>
              <a:t>（</a:t>
            </a:r>
            <a:r>
              <a:rPr lang="en-US" altLang="ja-JP" sz="2400" dirty="0" smtClean="0">
                <a:latin typeface="+mn-ea"/>
              </a:rPr>
              <a:t>2016/12/7</a:t>
            </a:r>
            <a:r>
              <a:rPr lang="ja-JP" altLang="en-US" sz="2400" dirty="0" smtClean="0">
                <a:latin typeface="+mn-ea"/>
              </a:rPr>
              <a:t>）</a:t>
            </a:r>
            <a:endParaRPr lang="en-US" altLang="ja-JP" sz="2400" dirty="0" smtClean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ja-JP" altLang="en-US" dirty="0" smtClean="0"/>
              <a:t>オープンデータの目的・意義</a:t>
            </a:r>
            <a:endParaRPr lang="en-US" altLang="ja-JP" dirty="0" smtClean="0"/>
          </a:p>
          <a:p>
            <a:pPr lvl="1">
              <a:spcBef>
                <a:spcPts val="600"/>
              </a:spcBef>
            </a:pPr>
            <a:r>
              <a:rPr lang="ja-JP" altLang="en-US" dirty="0" smtClean="0">
                <a:solidFill>
                  <a:srgbClr val="FF0000"/>
                </a:solidFill>
              </a:rPr>
              <a:t>国民</a:t>
            </a:r>
            <a:r>
              <a:rPr lang="ja-JP" altLang="en-US" dirty="0">
                <a:solidFill>
                  <a:srgbClr val="FF0000"/>
                </a:solidFill>
              </a:rPr>
              <a:t>参加・官民協働</a:t>
            </a:r>
            <a:r>
              <a:rPr lang="ja-JP" altLang="en-US" dirty="0"/>
              <a:t>の推進</a:t>
            </a:r>
          </a:p>
          <a:p>
            <a:pPr lvl="1">
              <a:spcBef>
                <a:spcPts val="600"/>
              </a:spcBef>
            </a:pPr>
            <a:r>
              <a:rPr lang="ja-JP" altLang="en-US" dirty="0" smtClean="0"/>
              <a:t>透明性</a:t>
            </a:r>
            <a:r>
              <a:rPr lang="ja-JP" altLang="en-US" dirty="0"/>
              <a:t>・信頼性の向上</a:t>
            </a:r>
            <a:endParaRPr lang="en-US" altLang="ja-JP" dirty="0"/>
          </a:p>
          <a:p>
            <a:pPr lvl="1">
              <a:spcBef>
                <a:spcPts val="600"/>
              </a:spcBef>
            </a:pPr>
            <a:r>
              <a:rPr lang="ja-JP" altLang="en-US" dirty="0" smtClean="0"/>
              <a:t>経済</a:t>
            </a:r>
            <a:r>
              <a:rPr lang="ja-JP" altLang="en-US" dirty="0"/>
              <a:t>の活性化・行政の</a:t>
            </a:r>
            <a:r>
              <a:rPr lang="ja-JP" altLang="en-US" dirty="0" smtClean="0"/>
              <a:t>効率化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B95CB6-6CC4-4B75-82CD-F0BF74C5A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260D1D-BDAA-4547-B550-267173242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DBB263-0AAD-4029-9FE0-A58EB4A78D49}" type="slidenum">
              <a:rPr lang="en-US" altLang="ja-JP" smtClean="0"/>
              <a:pPr>
                <a:defRPr/>
              </a:pPr>
              <a:t>4</a:t>
            </a:fld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74BF97C-00E3-4E20-AD95-75B245B01779}"/>
              </a:ext>
            </a:extLst>
          </p:cNvPr>
          <p:cNvSpPr txBox="1"/>
          <p:nvPr/>
        </p:nvSpPr>
        <p:spPr>
          <a:xfrm>
            <a:off x="6691832" y="5199568"/>
            <a:ext cx="2385071" cy="120032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ja-JP" altLang="en-US" dirty="0"/>
              <a:t>・</a:t>
            </a:r>
            <a:r>
              <a:rPr lang="en-US" altLang="ja-JP" b="1" dirty="0">
                <a:solidFill>
                  <a:srgbClr val="FF0000"/>
                </a:solidFill>
              </a:rPr>
              <a:t>19,422</a:t>
            </a:r>
            <a:r>
              <a:rPr lang="ja-JP" altLang="en-US" dirty="0"/>
              <a:t>の</a:t>
            </a:r>
            <a:r>
              <a:rPr lang="ja-JP" altLang="en-US" spc="-150" dirty="0"/>
              <a:t>データセット</a:t>
            </a:r>
            <a:endParaRPr lang="en-US" altLang="ja-JP" spc="-150" dirty="0"/>
          </a:p>
          <a:p>
            <a:r>
              <a:rPr lang="ja-JP" altLang="en-US" dirty="0"/>
              <a:t>・</a:t>
            </a:r>
            <a:r>
              <a:rPr lang="en-US" altLang="ja-JP" b="1" dirty="0">
                <a:solidFill>
                  <a:srgbClr val="FF0000"/>
                </a:solidFill>
              </a:rPr>
              <a:t>476</a:t>
            </a:r>
            <a:r>
              <a:rPr lang="ja-JP" altLang="en-US" dirty="0"/>
              <a:t>のデータベース</a:t>
            </a:r>
            <a:endParaRPr lang="en-US" altLang="ja-JP" dirty="0"/>
          </a:p>
          <a:p>
            <a:r>
              <a:rPr kumimoji="1" lang="ja-JP" altLang="en-US" dirty="0"/>
              <a:t>が掲載されている．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ja-JP" altLang="en-US" dirty="0"/>
              <a:t>（</a:t>
            </a:r>
            <a:r>
              <a:rPr kumimoji="1" lang="en-US" altLang="ja-JP" dirty="0"/>
              <a:t>2017/6/19</a:t>
            </a:r>
            <a:r>
              <a:rPr kumimoji="1" lang="ja-JP" altLang="en-US" dirty="0"/>
              <a:t>調べ）</a:t>
            </a:r>
          </a:p>
        </p:txBody>
      </p:sp>
      <p:pic>
        <p:nvPicPr>
          <p:cNvPr id="1026" name="Picture 2" descr="ロゴマーク(png)">
            <a:extLst>
              <a:ext uri="{FF2B5EF4-FFF2-40B4-BE49-F238E27FC236}">
                <a16:creationId xmlns:a16="http://schemas.microsoft.com/office/drawing/2014/main" id="{9CA08848-CC00-412E-BF1B-63DF4A676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3096" y="4557951"/>
            <a:ext cx="1675152" cy="197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5989047-8B4E-4CD1-8AB3-9B72718017A6}"/>
              </a:ext>
            </a:extLst>
          </p:cNvPr>
          <p:cNvSpPr txBox="1"/>
          <p:nvPr/>
        </p:nvSpPr>
        <p:spPr>
          <a:xfrm>
            <a:off x="6070556" y="3397285"/>
            <a:ext cx="2965940" cy="1138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日本政府</a:t>
            </a:r>
            <a:r>
              <a:rPr lang="ja-JP" altLang="en-US" sz="2400" dirty="0" smtClean="0"/>
              <a:t>の</a:t>
            </a:r>
            <a:endParaRPr lang="en-US" altLang="ja-JP" sz="2400" dirty="0" smtClean="0"/>
          </a:p>
          <a:p>
            <a:r>
              <a:rPr lang="ja-JP" altLang="en-US" sz="2400" dirty="0" smtClean="0"/>
              <a:t>データカタログサイト</a:t>
            </a:r>
            <a:endParaRPr lang="en-US" altLang="ja-JP" sz="2400" dirty="0"/>
          </a:p>
          <a:p>
            <a:r>
              <a:rPr lang="ja-JP" altLang="en-US" sz="2000" dirty="0"/>
              <a:t>（</a:t>
            </a:r>
            <a:r>
              <a:rPr lang="en-US" altLang="ja-JP" sz="2000" dirty="0"/>
              <a:t>http://www.data.go.jp</a:t>
            </a:r>
            <a:r>
              <a:rPr lang="ja-JP" altLang="en-US" sz="2000" dirty="0"/>
              <a:t>）</a:t>
            </a:r>
            <a:endParaRPr kumimoji="1" lang="ja-JP" altLang="en-US" sz="2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4BF97C-00E3-4E20-AD95-75B245B01779}"/>
              </a:ext>
            </a:extLst>
          </p:cNvPr>
          <p:cNvSpPr txBox="1"/>
          <p:nvPr/>
        </p:nvSpPr>
        <p:spPr>
          <a:xfrm>
            <a:off x="1121360" y="5982755"/>
            <a:ext cx="4104457" cy="8309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「オープンデータ基本方針」</a:t>
            </a:r>
            <a:endParaRPr kumimoji="1" lang="en-US" altLang="ja-JP" sz="2400" dirty="0" smtClean="0">
              <a:latin typeface="+mn-ea"/>
            </a:endParaRPr>
          </a:p>
          <a:p>
            <a:r>
              <a:rPr kumimoji="1" lang="ja-JP" altLang="en-US" sz="2400" dirty="0" smtClean="0">
                <a:latin typeface="+mn-ea"/>
              </a:rPr>
              <a:t>（</a:t>
            </a:r>
            <a:r>
              <a:rPr kumimoji="1" lang="en-US" altLang="ja-JP" sz="2400" dirty="0" smtClean="0">
                <a:latin typeface="+mn-ea"/>
              </a:rPr>
              <a:t>IT</a:t>
            </a:r>
            <a:r>
              <a:rPr kumimoji="1" lang="ja-JP" altLang="en-US" sz="2400" dirty="0" smtClean="0">
                <a:latin typeface="+mn-ea"/>
              </a:rPr>
              <a:t>戦略本部，</a:t>
            </a:r>
            <a:r>
              <a:rPr kumimoji="1" lang="en-US" altLang="ja-JP" sz="2400" dirty="0" smtClean="0">
                <a:latin typeface="+mn-ea"/>
              </a:rPr>
              <a:t>2017/5/20</a:t>
            </a:r>
            <a:r>
              <a:rPr kumimoji="1" lang="ja-JP" altLang="en-US" sz="2400" dirty="0" smtClean="0">
                <a:latin typeface="+mn-ea"/>
              </a:rPr>
              <a:t>）より</a:t>
            </a:r>
            <a:endParaRPr kumimoji="1" lang="ja-JP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2050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192688" cy="762000"/>
          </a:xfrm>
        </p:spPr>
        <p:txBody>
          <a:bodyPr>
            <a:normAutofit fontScale="90000"/>
          </a:bodyPr>
          <a:lstStyle/>
          <a:p>
            <a:r>
              <a:rPr kumimoji="1" lang="en-US" altLang="ja-JP" sz="4800" b="1" dirty="0"/>
              <a:t>LOD(</a:t>
            </a:r>
            <a:r>
              <a:rPr lang="en-US" altLang="ja-JP" sz="4800" dirty="0"/>
              <a:t>Linked Open Data)</a:t>
            </a:r>
            <a:endParaRPr kumimoji="1" lang="ja-JP" altLang="en-US" sz="4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09494" y="1004492"/>
            <a:ext cx="8708390" cy="5664867"/>
          </a:xfrm>
        </p:spPr>
        <p:txBody>
          <a:bodyPr>
            <a:normAutofit/>
          </a:bodyPr>
          <a:lstStyle/>
          <a:p>
            <a:r>
              <a:rPr lang="en-US" altLang="ja-JP" sz="3200" u="none" dirty="0">
                <a:solidFill>
                  <a:srgbClr val="FF0000"/>
                </a:solidFill>
              </a:rPr>
              <a:t>LOD</a:t>
            </a:r>
            <a:r>
              <a:rPr lang="ja-JP" altLang="en-US" sz="3200" b="0" u="none" dirty="0"/>
              <a:t>（</a:t>
            </a:r>
            <a:r>
              <a:rPr lang="en-US" altLang="ja-JP" sz="3200" b="0" u="none" dirty="0"/>
              <a:t>Linked Open Data</a:t>
            </a:r>
            <a:r>
              <a:rPr lang="ja-JP" altLang="en-US" sz="3200" b="0" u="none" dirty="0"/>
              <a:t>）</a:t>
            </a:r>
            <a:r>
              <a:rPr lang="en-US" altLang="ja-JP" sz="3200" b="0" u="none" dirty="0"/>
              <a:t> </a:t>
            </a:r>
          </a:p>
          <a:p>
            <a:pPr lvl="1"/>
            <a:r>
              <a:rPr lang="en-US" altLang="ja-JP" dirty="0"/>
              <a:t>Web</a:t>
            </a:r>
            <a:r>
              <a:rPr lang="ja-JP" altLang="en-US" dirty="0"/>
              <a:t>の発明者であるティム・バーナーズ＝リーが提案している「５つ星スキーム」において，５★とされる</a:t>
            </a:r>
            <a:r>
              <a:rPr lang="ja-JP" altLang="en-US" b="1" dirty="0">
                <a:solidFill>
                  <a:srgbClr val="0000FF"/>
                </a:solidFill>
              </a:rPr>
              <a:t>「</a:t>
            </a:r>
            <a:r>
              <a:rPr lang="en-US" altLang="ja-JP" b="1" dirty="0">
                <a:solidFill>
                  <a:srgbClr val="0000FF"/>
                </a:solidFill>
              </a:rPr>
              <a:t>Web</a:t>
            </a:r>
            <a:r>
              <a:rPr lang="ja-JP" altLang="en-US" b="1" dirty="0">
                <a:solidFill>
                  <a:srgbClr val="0000FF"/>
                </a:solidFill>
              </a:rPr>
              <a:t>の仕組みを用いたオープンデータ公開</a:t>
            </a:r>
            <a:r>
              <a:rPr lang="en-US" altLang="ja-JP" b="1" dirty="0">
                <a:solidFill>
                  <a:srgbClr val="0000FF"/>
                </a:solidFill>
              </a:rPr>
              <a:t/>
            </a:r>
            <a:br>
              <a:rPr lang="en-US" altLang="ja-JP" b="1" dirty="0">
                <a:solidFill>
                  <a:srgbClr val="0000FF"/>
                </a:solidFill>
              </a:rPr>
            </a:br>
            <a:r>
              <a:rPr lang="ja-JP" altLang="en-US" b="1" dirty="0">
                <a:solidFill>
                  <a:srgbClr val="0000FF"/>
                </a:solidFill>
              </a:rPr>
              <a:t>のベストプラクティス」</a:t>
            </a:r>
            <a:endParaRPr lang="en-US" altLang="ja-JP" b="1" dirty="0">
              <a:solidFill>
                <a:srgbClr val="0000FF"/>
              </a:solidFill>
            </a:endParaRPr>
          </a:p>
          <a:p>
            <a:r>
              <a:rPr lang="en-US" altLang="ja-JP" u="none" dirty="0">
                <a:solidFill>
                  <a:srgbClr val="FF0000"/>
                </a:solidFill>
              </a:rPr>
              <a:t>Linked Data</a:t>
            </a:r>
          </a:p>
          <a:p>
            <a:pPr lvl="1"/>
            <a:r>
              <a:rPr lang="en-US" altLang="ja-JP" b="0" u="none" dirty="0"/>
              <a:t>Web</a:t>
            </a:r>
            <a:r>
              <a:rPr lang="ja-JP" altLang="en-US" b="0" u="none" dirty="0"/>
              <a:t>の仕組みを用いてデータ</a:t>
            </a:r>
            <a:r>
              <a:rPr lang="en-US" altLang="ja-JP" b="0" u="none" dirty="0"/>
              <a:t/>
            </a:r>
            <a:br>
              <a:rPr lang="en-US" altLang="ja-JP" b="0" u="none" dirty="0"/>
            </a:br>
            <a:r>
              <a:rPr lang="ja-JP" altLang="en-US" b="0" u="none" dirty="0"/>
              <a:t>を</a:t>
            </a:r>
            <a:r>
              <a:rPr lang="ja-JP" altLang="en-US" b="0" u="none" dirty="0">
                <a:solidFill>
                  <a:srgbClr val="FF0000"/>
                </a:solidFill>
              </a:rPr>
              <a:t>“リンク”</a:t>
            </a:r>
            <a:r>
              <a:rPr lang="ja-JP" altLang="en-US" b="0" u="none" dirty="0"/>
              <a:t>することにより，</a:t>
            </a:r>
            <a:r>
              <a:rPr lang="en-US" altLang="ja-JP" b="0" u="none" dirty="0"/>
              <a:t/>
            </a:r>
            <a:br>
              <a:rPr lang="en-US" altLang="ja-JP" b="0" u="none" dirty="0"/>
            </a:br>
            <a:r>
              <a:rPr lang="ja-JP" altLang="en-US" b="1" u="none" dirty="0">
                <a:solidFill>
                  <a:srgbClr val="0000FF"/>
                </a:solidFill>
              </a:rPr>
              <a:t>「</a:t>
            </a:r>
            <a:r>
              <a:rPr lang="ja-JP" altLang="en-US" b="1" dirty="0">
                <a:solidFill>
                  <a:srgbClr val="0000FF"/>
                </a:solidFill>
              </a:rPr>
              <a:t>データの</a:t>
            </a:r>
            <a:r>
              <a:rPr lang="ja-JP" altLang="en-US" b="1" u="none" dirty="0">
                <a:solidFill>
                  <a:srgbClr val="0000FF"/>
                </a:solidFill>
              </a:rPr>
              <a:t>新たな</a:t>
            </a:r>
            <a:r>
              <a:rPr lang="en-US" altLang="ja-JP" b="1" u="none" dirty="0">
                <a:solidFill>
                  <a:srgbClr val="0000FF"/>
                </a:solidFill>
              </a:rPr>
              <a:t/>
            </a:r>
            <a:br>
              <a:rPr lang="en-US" altLang="ja-JP" b="1" u="none" dirty="0">
                <a:solidFill>
                  <a:srgbClr val="0000FF"/>
                </a:solidFill>
              </a:rPr>
            </a:br>
            <a:r>
              <a:rPr lang="ja-JP" altLang="en-US" b="1" u="none" dirty="0">
                <a:solidFill>
                  <a:srgbClr val="0000FF"/>
                </a:solidFill>
              </a:rPr>
              <a:t>価値の創出」</a:t>
            </a:r>
            <a:r>
              <a:rPr lang="en-US" altLang="ja-JP" b="1" u="none" dirty="0">
                <a:solidFill>
                  <a:srgbClr val="0000FF"/>
                </a:solidFill>
              </a:rPr>
              <a:t/>
            </a:r>
            <a:br>
              <a:rPr lang="en-US" altLang="ja-JP" b="1" u="none" dirty="0">
                <a:solidFill>
                  <a:srgbClr val="0000FF"/>
                </a:solidFill>
              </a:rPr>
            </a:br>
            <a:r>
              <a:rPr lang="ja-JP" altLang="en-US" b="0" u="none" dirty="0"/>
              <a:t>をめざした技術</a:t>
            </a:r>
            <a:r>
              <a:rPr lang="en-US" altLang="ja-JP" dirty="0">
                <a:solidFill>
                  <a:srgbClr val="0000FF"/>
                </a:solidFill>
              </a:rPr>
              <a:t/>
            </a:r>
            <a:br>
              <a:rPr lang="en-US" altLang="ja-JP" dirty="0">
                <a:solidFill>
                  <a:srgbClr val="0000FF"/>
                </a:solidFill>
              </a:rPr>
            </a:br>
            <a:endParaRPr kumimoji="1" lang="ja-JP" altLang="en-US" b="0" u="none" dirty="0"/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pic>
        <p:nvPicPr>
          <p:cNvPr id="2050" name="Picture 2" descr="5-star steps by example">
            <a:extLst>
              <a:ext uri="{FF2B5EF4-FFF2-40B4-BE49-F238E27FC236}">
                <a16:creationId xmlns:a16="http://schemas.microsoft.com/office/drawing/2014/main" id="{145FA062-C895-47B3-875B-EC0E804E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6484" y="3349813"/>
            <a:ext cx="5186358" cy="294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C1D7BA5-2DF6-4315-9AD5-9863AE716AE6}"/>
              </a:ext>
            </a:extLst>
          </p:cNvPr>
          <p:cNvSpPr txBox="1"/>
          <p:nvPr/>
        </p:nvSpPr>
        <p:spPr>
          <a:xfrm>
            <a:off x="5292080" y="6186868"/>
            <a:ext cx="269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http://5stardata.info/ja/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34292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512" y="146719"/>
            <a:ext cx="4957150" cy="762000"/>
          </a:xfrm>
        </p:spPr>
        <p:txBody>
          <a:bodyPr/>
          <a:lstStyle/>
          <a:p>
            <a:r>
              <a:rPr kumimoji="1" lang="en-US" altLang="ja-JP" sz="4400" b="1" dirty="0"/>
              <a:t>Linked Data</a:t>
            </a:r>
            <a:endParaRPr kumimoji="1" lang="ja-JP" altLang="en-US" sz="44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980728"/>
            <a:ext cx="8856984" cy="1224135"/>
          </a:xfrm>
        </p:spPr>
        <p:txBody>
          <a:bodyPr/>
          <a:lstStyle/>
          <a:p>
            <a:r>
              <a:rPr kumimoji="1" lang="en-US" altLang="ja-JP" sz="2200" u="none" dirty="0">
                <a:solidFill>
                  <a:srgbClr val="FF0000"/>
                </a:solidFill>
              </a:rPr>
              <a:t>Linked Data</a:t>
            </a:r>
            <a:r>
              <a:rPr kumimoji="1" lang="ja-JP" altLang="en-US" sz="2200" u="none" dirty="0"/>
              <a:t>：</a:t>
            </a:r>
            <a:r>
              <a:rPr kumimoji="1" lang="en-US" altLang="ja-JP" sz="2200" b="0" u="none" dirty="0"/>
              <a:t>Web</a:t>
            </a:r>
            <a:r>
              <a:rPr kumimoji="1" lang="ja-JP" altLang="en-US" sz="2200" b="0" u="none" dirty="0"/>
              <a:t>上のデータを，</a:t>
            </a:r>
            <a:r>
              <a:rPr kumimoji="1" lang="ja-JP" altLang="en-US" sz="2200" b="0" dirty="0">
                <a:solidFill>
                  <a:srgbClr val="0000FF"/>
                </a:solidFill>
              </a:rPr>
              <a:t>つなぐ（</a:t>
            </a:r>
            <a:r>
              <a:rPr kumimoji="1" lang="en-US" altLang="ja-JP" sz="2200" b="0" dirty="0">
                <a:solidFill>
                  <a:srgbClr val="0000FF"/>
                </a:solidFill>
              </a:rPr>
              <a:t>link</a:t>
            </a:r>
            <a:r>
              <a:rPr kumimoji="1" lang="ja-JP" altLang="en-US" sz="2200" b="0" dirty="0">
                <a:solidFill>
                  <a:srgbClr val="0000FF"/>
                </a:solidFill>
              </a:rPr>
              <a:t>する）ことで，新しい価値を生み出そう</a:t>
            </a:r>
            <a:r>
              <a:rPr kumimoji="1" lang="ja-JP" altLang="en-US" sz="2200" b="0" u="none" dirty="0"/>
              <a:t>とする取り組み．</a:t>
            </a:r>
            <a:r>
              <a:rPr kumimoji="1" lang="en-US" altLang="ja-JP" sz="2200" b="0" u="none" dirty="0"/>
              <a:t>Web</a:t>
            </a:r>
            <a:r>
              <a:rPr kumimoji="1" lang="ja-JP" altLang="en-US" sz="2200" b="0" u="none" dirty="0"/>
              <a:t>の創始者</a:t>
            </a:r>
            <a:r>
              <a:rPr lang="en-US" altLang="ja-JP" sz="2200" b="0" u="none" dirty="0"/>
              <a:t>Tim Berners-Lee</a:t>
            </a:r>
            <a:r>
              <a:rPr lang="ja-JP" altLang="en-US" sz="2200" b="0" u="none" dirty="0"/>
              <a:t>氏が提唱</a:t>
            </a:r>
            <a:endParaRPr kumimoji="1" lang="en-US" altLang="ja-JP" sz="2200" b="0" u="none" dirty="0"/>
          </a:p>
          <a:p>
            <a:pPr marL="0" indent="0">
              <a:buNone/>
            </a:pPr>
            <a:r>
              <a:rPr lang="en-US" altLang="ja-JP" sz="2200" u="none" dirty="0"/>
              <a:t>※ </a:t>
            </a:r>
            <a:r>
              <a:rPr lang="en-US" altLang="ja-JP" sz="2200" u="none" dirty="0">
                <a:solidFill>
                  <a:srgbClr val="FF0000"/>
                </a:solidFill>
              </a:rPr>
              <a:t>Linked Open Data(LOD)</a:t>
            </a:r>
            <a:r>
              <a:rPr lang="ja-JP" altLang="en-US" sz="2200" u="none" dirty="0">
                <a:solidFill>
                  <a:srgbClr val="FF0000"/>
                </a:solidFill>
              </a:rPr>
              <a:t>：</a:t>
            </a:r>
            <a:r>
              <a:rPr lang="ja-JP" altLang="en-US" sz="2200" b="0" u="none" dirty="0"/>
              <a:t>オープンな形で公開された</a:t>
            </a:r>
            <a:r>
              <a:rPr lang="en-US" altLang="ja-JP" sz="2200" b="0" u="none" dirty="0"/>
              <a:t>Linked Data</a:t>
            </a:r>
          </a:p>
          <a:p>
            <a:endParaRPr kumimoji="1" lang="ja-JP" altLang="en-US" sz="2200" b="0" u="non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2132856"/>
            <a:ext cx="8568952" cy="4355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6156176" y="2276872"/>
            <a:ext cx="263360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http://linkeddata.org/</a:t>
            </a: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18893" y="5085184"/>
            <a:ext cx="8106214" cy="138499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“</a:t>
            </a:r>
            <a:r>
              <a:rPr kumimoji="1" lang="en-US" altLang="ja-JP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Web</a:t>
            </a:r>
            <a:r>
              <a:rPr kumimoji="1" lang="ja-JP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の仕組み”</a:t>
            </a:r>
            <a:r>
              <a:rPr kumimoji="1" lang="ja-JP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に基づいてデータを公開することで，</a:t>
            </a:r>
            <a:endParaRPr kumimoji="1" lang="en-US" altLang="ja-JP" sz="2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Web</a:t>
            </a:r>
            <a:r>
              <a:rPr kumimoji="1" lang="ja-JP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上に公開された膨大なデータを</a:t>
            </a:r>
            <a:r>
              <a:rPr kumimoji="1" lang="en-US" altLang="ja-JP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/>
            </a:r>
            <a:br>
              <a:rPr kumimoji="1" lang="en-US" altLang="ja-JP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ja-JP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　　</a:t>
            </a:r>
            <a:r>
              <a:rPr kumimoji="1" lang="ja-JP" altLang="en-US" sz="2800" b="1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統合した１つの知識ベース</a:t>
            </a:r>
            <a:r>
              <a:rPr kumimoji="1" lang="ja-JP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として利用可能にする</a:t>
            </a:r>
            <a:r>
              <a:rPr kumimoji="1" lang="ja-JP" alt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．</a:t>
            </a:r>
            <a:endParaRPr kumimoji="1" lang="ja-JP" altLang="en-US" sz="2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3648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200" dirty="0"/>
              <a:t>LOD</a:t>
            </a:r>
            <a:r>
              <a:rPr lang="ja-JP" altLang="en-US" sz="3200" dirty="0"/>
              <a:t>の世界的なひろがり</a:t>
            </a:r>
            <a:r>
              <a:rPr lang="en-US" altLang="ja-JP" sz="2800" dirty="0"/>
              <a:t/>
            </a:r>
            <a:br>
              <a:rPr lang="en-US" altLang="ja-JP" sz="2800" dirty="0"/>
            </a:br>
            <a:r>
              <a:rPr lang="ja-JP" altLang="en-US" sz="3200" dirty="0"/>
              <a:t>～</a:t>
            </a:r>
            <a:r>
              <a:rPr lang="en-US" altLang="ja-JP" sz="3200" dirty="0">
                <a:solidFill>
                  <a:srgbClr val="FF0000"/>
                </a:solidFill>
              </a:rPr>
              <a:t>LOD</a:t>
            </a:r>
            <a:r>
              <a:rPr lang="ja-JP" altLang="en-US" sz="3200" dirty="0">
                <a:solidFill>
                  <a:srgbClr val="FF0000"/>
                </a:solidFill>
              </a:rPr>
              <a:t>クラウド</a:t>
            </a:r>
            <a:r>
              <a:rPr lang="ja-JP" altLang="en-US" sz="3200" dirty="0"/>
              <a:t>～</a:t>
            </a:r>
            <a:endParaRPr kumimoji="1" lang="ja-JP" altLang="en-US" dirty="0"/>
          </a:p>
        </p:txBody>
      </p:sp>
      <p:pic>
        <p:nvPicPr>
          <p:cNvPr id="3074" name="Picture 2" descr="http://lod-cloud.net/versions/2007-05-01/lod-clou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3688" y="1844824"/>
            <a:ext cx="5619750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5764828" y="514630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2007/5/1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3076" name="Picture 4" descr="http://lod-cloud.net/versions/2007-10-08/lod-clo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600" y="1124744"/>
            <a:ext cx="65913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5661087" y="5522676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2007/10/8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3078" name="Picture 6" descr="http://lod-cloud.net/versions/2008-09-18/lod-clou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1102790"/>
            <a:ext cx="6624736" cy="512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6084168" y="5585588"/>
            <a:ext cx="145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2008/9/18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3080" name="Picture 8" descr="http://lod-cloud.net/versions/2009-07-14/lod-clou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914" y="988797"/>
            <a:ext cx="7026524" cy="526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6319386" y="5585588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2009/7/14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3082" name="Picture 10" descr="http://lod-cloud.net/versions/2010-09-22/lod-clou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8" y="1050575"/>
            <a:ext cx="7900787" cy="51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6449797" y="5373216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2010/9/22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994367"/>
            <a:ext cx="7848872" cy="5175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テキスト ボックス 20"/>
          <p:cNvSpPr txBox="1"/>
          <p:nvPr/>
        </p:nvSpPr>
        <p:spPr>
          <a:xfrm>
            <a:off x="5897054" y="5342121"/>
            <a:ext cx="1620128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2011/9/19</a:t>
            </a: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時点</a:t>
            </a: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9642" y="6034533"/>
            <a:ext cx="8960296" cy="58477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Linking Open Data cloud diagram 2014, by Max </a:t>
            </a:r>
            <a:r>
              <a:rPr kumimoji="1" lang="en-US" altLang="ja-JP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Schmachtenberg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, Christian </a:t>
            </a:r>
            <a:r>
              <a:rPr kumimoji="1" lang="en-US" altLang="ja-JP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Bizer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, </a:t>
            </a:r>
            <a:r>
              <a:rPr kumimoji="1" lang="en-US" altLang="ja-JP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Anja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 </a:t>
            </a:r>
            <a:r>
              <a:rPr kumimoji="1" lang="en-US" altLang="ja-JP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Jentzsch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 and Richard </a:t>
            </a:r>
            <a:r>
              <a:rPr kumimoji="1" lang="en-US" altLang="ja-JP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Cyganiak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. </a:t>
            </a: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　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  <a:hlinkClick r:id="rId9"/>
              </a:rPr>
              <a:t>http://lod-cloud.net/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34" name="Picture 2" descr="http://lod-cloud.net/versions/2014-08-30/lod-cloud_colored.png"/>
          <p:cNvPicPr>
            <a:picLocks noGrp="1" noChangeAspect="1" noChangeArrowheads="1"/>
          </p:cNvPicPr>
          <p:nvPr>
            <p:ph idx="1"/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090" y="1053834"/>
            <a:ext cx="7688274" cy="503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95631" y="980728"/>
            <a:ext cx="238813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１つの丸が個別に公開された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DB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を表す．</a:t>
            </a: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841759" y="1108408"/>
            <a:ext cx="1835759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2014/08/30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時点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pic>
        <p:nvPicPr>
          <p:cNvPr id="23" name="Picture 2" descr="http://lod-cloud.net/versions/2014-08-30/lod-cloud_colored.png"/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36"/>
          <a:stretch/>
        </p:blipFill>
        <p:spPr bwMode="auto">
          <a:xfrm>
            <a:off x="6876256" y="1844824"/>
            <a:ext cx="2088231" cy="388843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四角形吹き出し 24"/>
          <p:cNvSpPr/>
          <p:nvPr/>
        </p:nvSpPr>
        <p:spPr bwMode="auto">
          <a:xfrm>
            <a:off x="3417645" y="2458345"/>
            <a:ext cx="1514395" cy="501300"/>
          </a:xfrm>
          <a:prstGeom prst="wedgeRectCallout">
            <a:avLst>
              <a:gd name="adj1" fmla="val -22196"/>
              <a:gd name="adj2" fmla="val 103818"/>
            </a:avLst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DBpedia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DBB263-0AAD-4029-9FE0-A58EB4A78D49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63163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21" grpId="0" animBg="1"/>
      <p:bldP spid="35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800" dirty="0"/>
              <a:t>既に公開・リンクされている</a:t>
            </a:r>
            <a:r>
              <a:rPr lang="en-US" altLang="ja-JP" sz="2800" dirty="0"/>
              <a:t>LOD</a:t>
            </a:r>
            <a:br>
              <a:rPr lang="en-US" altLang="ja-JP" sz="2800" dirty="0"/>
            </a:br>
            <a:r>
              <a:rPr lang="ja-JP" altLang="en-US" sz="3200" dirty="0"/>
              <a:t>～</a:t>
            </a:r>
            <a:r>
              <a:rPr lang="en-US" altLang="ja-JP" sz="3200" dirty="0">
                <a:solidFill>
                  <a:srgbClr val="FF0000"/>
                </a:solidFill>
              </a:rPr>
              <a:t>LOD</a:t>
            </a:r>
            <a:r>
              <a:rPr lang="ja-JP" altLang="en-US" sz="3200" dirty="0">
                <a:solidFill>
                  <a:srgbClr val="FF0000"/>
                </a:solidFill>
              </a:rPr>
              <a:t>クラウド</a:t>
            </a:r>
            <a:r>
              <a:rPr lang="ja-JP" altLang="en-US" sz="3200" dirty="0"/>
              <a:t>～</a:t>
            </a:r>
            <a:endParaRPr kumimoji="1" lang="ja-JP" altLang="en-US" dirty="0"/>
          </a:p>
        </p:txBody>
      </p:sp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387" r="37549"/>
          <a:stretch/>
        </p:blipFill>
        <p:spPr>
          <a:xfrm>
            <a:off x="395536" y="764704"/>
            <a:ext cx="8144416" cy="5472608"/>
          </a:xfrm>
          <a:prstGeom prst="rect">
            <a:avLst/>
          </a:prstGeom>
        </p:spPr>
      </p:pic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DBB263-0AAD-4029-9FE0-A58EB4A78D49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18081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LOD</a:t>
            </a:r>
            <a:r>
              <a:rPr kumimoji="1" lang="ja-JP" altLang="en-US" dirty="0"/>
              <a:t>クラウドの最新版</a:t>
            </a:r>
          </a:p>
        </p:txBody>
      </p:sp>
      <p:pic>
        <p:nvPicPr>
          <p:cNvPr id="1026" name="Picture 2" descr="http://lod-cloud.net/versions/2017-02-20/lod1000x882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5696" y="908050"/>
            <a:ext cx="7056784" cy="61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251520" y="4875074"/>
            <a:ext cx="35283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Linking Open Data cloud diagram 2017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, 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by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Andrejs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 Abele, John P. McCrae, Paul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Buitelaar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,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Anja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Jentzsch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 and Richard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Cyganiak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. 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  <a:hlinkClick r:id="rId4"/>
              </a:rPr>
              <a:t>http://lod-cloud.net/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236296" y="993502"/>
            <a:ext cx="1826141" cy="92333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2017-02-20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時点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データセット数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 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：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1,139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pic>
        <p:nvPicPr>
          <p:cNvPr id="9" name="Picture 2" descr="http://lod-cloud.net/versions/2017-02-20/lod1000x882.pn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6068" y="975349"/>
            <a:ext cx="2661059" cy="396044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xtLst/>
        </p:spPr>
      </p:pic>
      <p:sp>
        <p:nvSpPr>
          <p:cNvPr id="11" name="メモ 10"/>
          <p:cNvSpPr/>
          <p:nvPr/>
        </p:nvSpPr>
        <p:spPr bwMode="auto">
          <a:xfrm>
            <a:off x="4244350" y="4572000"/>
            <a:ext cx="4112876" cy="1587357"/>
          </a:xfrm>
          <a:prstGeom prst="foldedCorner">
            <a:avLst>
              <a:gd name="adj" fmla="val 7605"/>
            </a:avLst>
          </a:prstGeom>
          <a:solidFill>
            <a:srgbClr val="FFCC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ahoma" pitchFamily="34" charset="0"/>
                <a:ea typeface="ＭＳ Ｐゴシック" pitchFamily="50" charset="-128"/>
              </a:rPr>
              <a:t>LOD</a:t>
            </a:r>
            <a:r>
              <a:rPr kumimoji="1" lang="ja-JP" altLang="en-US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ahoma" pitchFamily="34" charset="0"/>
                <a:ea typeface="ＭＳ Ｐゴシック" pitchFamily="50" charset="-128"/>
              </a:rPr>
              <a:t>の公開は，</a:t>
            </a:r>
            <a:endParaRPr kumimoji="1" lang="en-US" altLang="ja-JP" sz="32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ahoma" pitchFamily="34" charset="0"/>
              <a:ea typeface="ＭＳ Ｐゴシック" pitchFamily="50" charset="-128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ahoma" pitchFamily="34" charset="0"/>
                <a:ea typeface="ＭＳ Ｐゴシック" pitchFamily="50" charset="-128"/>
              </a:rPr>
              <a:t>この</a:t>
            </a:r>
            <a:r>
              <a:rPr kumimoji="1" lang="en-US" altLang="ja-JP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ahoma" pitchFamily="34" charset="0"/>
                <a:ea typeface="ＭＳ Ｐゴシック" pitchFamily="50" charset="-128"/>
              </a:rPr>
              <a:t>10</a:t>
            </a:r>
            <a:r>
              <a:rPr kumimoji="1" lang="ja-JP" altLang="en-US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ahoma" pitchFamily="34" charset="0"/>
                <a:ea typeface="ＭＳ Ｐゴシック" pitchFamily="50" charset="-128"/>
              </a:rPr>
              <a:t>年で</a:t>
            </a:r>
            <a:endParaRPr kumimoji="1" lang="en-US" altLang="ja-JP" sz="32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ahoma" pitchFamily="34" charset="0"/>
              <a:ea typeface="ＭＳ Ｐゴシック" pitchFamily="50" charset="-128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3200" b="1" dirty="0" smtClean="0">
                <a:solidFill>
                  <a:srgbClr val="FF0000"/>
                </a:solidFill>
                <a:latin typeface="Tahoma" pitchFamily="34" charset="0"/>
                <a:ea typeface="ＭＳ Ｐゴシック" pitchFamily="50" charset="-128"/>
              </a:rPr>
              <a:t>着実に広まっている</a:t>
            </a:r>
            <a:endParaRPr kumimoji="1" lang="ja-JP" altLang="en-US" sz="32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DBB263-0AAD-4029-9FE0-A58EB4A78D49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82265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1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HGS創英角ｺﾞｼｯｸUB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2_法造PPTテンプレート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HGS創英角ｺﾞｼｯｸUB"/>
        <a:ea typeface="HGS創英角ｺﾞｼｯｸUB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8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法造PPTテンプレート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HGS創英角ｺﾞｼｯｸUB"/>
        <a:ea typeface="HGS創英角ｺﾞｼｯｸUB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8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8_法造PPTテンプレート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HGS創英角ｺﾞｼｯｸUB"/>
        <a:ea typeface="HGS創英角ｺﾞｼｯｸUB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8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法造PPTテンプレート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HGS創英角ｺﾞｼｯｸUB"/>
        <a:ea typeface="HGS創英角ｺﾞｼｯｸUB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8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法造PPTテンプレート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HGS創英角ｺﾞｼｯｸUB"/>
        <a:ea typeface="HGS創英角ｺﾞｼｯｸUB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8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HGS創英角ｺﾞｼｯｸUB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4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8610</TotalTime>
  <Words>1243</Words>
  <Application>Microsoft Office PowerPoint</Application>
  <PresentationFormat>画面に合わせる (4:3)</PresentationFormat>
  <Paragraphs>330</Paragraphs>
  <Slides>28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15</vt:i4>
      </vt:variant>
      <vt:variant>
        <vt:lpstr>テーマ</vt:lpstr>
      </vt:variant>
      <vt:variant>
        <vt:i4>11</vt:i4>
      </vt:variant>
      <vt:variant>
        <vt:lpstr>スライド タイトル</vt:lpstr>
      </vt:variant>
      <vt:variant>
        <vt:i4>28</vt:i4>
      </vt:variant>
    </vt:vector>
  </HeadingPairs>
  <TitlesOfParts>
    <vt:vector size="54" baseType="lpstr">
      <vt:lpstr>HGS創英角ｺﾞｼｯｸUB</vt:lpstr>
      <vt:lpstr>HG創英角ｺﾞｼｯｸUB</vt:lpstr>
      <vt:lpstr>ＭＳ Ｐゴシック</vt:lpstr>
      <vt:lpstr>ＭＳ Ｐ明朝</vt:lpstr>
      <vt:lpstr>新細明體</vt:lpstr>
      <vt:lpstr>游ゴシック</vt:lpstr>
      <vt:lpstr>Arial</vt:lpstr>
      <vt:lpstr>Arial Narrow</vt:lpstr>
      <vt:lpstr>Arial Rounded MT Bold</vt:lpstr>
      <vt:lpstr>Calibri</vt:lpstr>
      <vt:lpstr>Calibri Light</vt:lpstr>
      <vt:lpstr>helvetica</vt:lpstr>
      <vt:lpstr>Tahoma</vt:lpstr>
      <vt:lpstr>Verdana</vt:lpstr>
      <vt:lpstr>Wingdings</vt:lpstr>
      <vt:lpstr>1_Blends</vt:lpstr>
      <vt:lpstr>5_デザインの設定</vt:lpstr>
      <vt:lpstr>5_法造PPTテンプレート</vt:lpstr>
      <vt:lpstr>8_法造PPTテンプレート</vt:lpstr>
      <vt:lpstr>法造PPTテンプレート</vt:lpstr>
      <vt:lpstr>デザインの設定</vt:lpstr>
      <vt:lpstr>6_法造PPTテンプレート</vt:lpstr>
      <vt:lpstr>5_Blends</vt:lpstr>
      <vt:lpstr>4_デザインの設定</vt:lpstr>
      <vt:lpstr>2_法造PPTテンプレート</vt:lpstr>
      <vt:lpstr>1_デザインの設定</vt:lpstr>
      <vt:lpstr>LOD（Linked Open Data）の基礎技術　　　　</vt:lpstr>
      <vt:lpstr>自己紹介</vt:lpstr>
      <vt:lpstr>Linked Open Dataとは</vt:lpstr>
      <vt:lpstr>オープンデータ</vt:lpstr>
      <vt:lpstr>LOD(Linked Open Data)</vt:lpstr>
      <vt:lpstr>Linked Data</vt:lpstr>
      <vt:lpstr>LODの世界的なひろがり ～LODクラウド～</vt:lpstr>
      <vt:lpstr>既に公開・リンクされているLOD ～LODクラウド～</vt:lpstr>
      <vt:lpstr>LODクラウドの最新版</vt:lpstr>
      <vt:lpstr>Linked Dataの基礎技術</vt:lpstr>
      <vt:lpstr>Webの仕組み</vt:lpstr>
      <vt:lpstr>Webの仕組み→Linked Data</vt:lpstr>
      <vt:lpstr>Linked Dataの要素技術</vt:lpstr>
      <vt:lpstr>Linked Data (RDF)の表現例</vt:lpstr>
      <vt:lpstr>Linked Data (RDF)の表現例</vt:lpstr>
      <vt:lpstr>PREFIX：IRIの省略表現</vt:lpstr>
      <vt:lpstr>PREFIX：IRIの省略表現</vt:lpstr>
      <vt:lpstr>Linked Data/LODの公開方法</vt:lpstr>
      <vt:lpstr>Linked Open Dataの公開例</vt:lpstr>
      <vt:lpstr>Wikidata（http://wikidata.org/）</vt:lpstr>
      <vt:lpstr>WikipediaからWikidataへ</vt:lpstr>
      <vt:lpstr>参照解決可能IRIによる公開</vt:lpstr>
      <vt:lpstr>IRIによるLODへのアクセス例</vt:lpstr>
      <vt:lpstr>IRIによるLODへのアクセス例</vt:lpstr>
      <vt:lpstr>IRIによるLODへのアクセス例</vt:lpstr>
      <vt:lpstr>Linked Dataブラウザによる LODへのアクセス例</vt:lpstr>
      <vt:lpstr>WikidataのSPARQLエンドポイント</vt:lpstr>
      <vt:lpstr>まとめ:Linked Open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Linked Open Data（LOD）の基礎技術</dc:title>
  <dc:creator>Kouji Kozaki</dc:creator>
  <cp:lastModifiedBy>古崎晃司</cp:lastModifiedBy>
  <cp:revision>329</cp:revision>
  <cp:lastPrinted>2017-08-02T08:37:58Z</cp:lastPrinted>
  <dcterms:created xsi:type="dcterms:W3CDTF">2014-06-22T16:05:26Z</dcterms:created>
  <dcterms:modified xsi:type="dcterms:W3CDTF">2017-08-02T18:14:49Z</dcterms:modified>
</cp:coreProperties>
</file>